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87" r:id="rId2"/>
    <p:sldId id="300" r:id="rId3"/>
    <p:sldId id="256" r:id="rId4"/>
    <p:sldId id="304" r:id="rId5"/>
    <p:sldId id="299" r:id="rId6"/>
    <p:sldId id="301" r:id="rId7"/>
    <p:sldId id="306" r:id="rId8"/>
    <p:sldId id="295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s" id="{220CFC02-44CB-074B-9232-2A4E38D770FC}">
          <p14:sldIdLst>
            <p14:sldId id="287"/>
            <p14:sldId id="300"/>
            <p14:sldId id="256"/>
            <p14:sldId id="304"/>
            <p14:sldId id="299"/>
            <p14:sldId id="301"/>
            <p14:sldId id="306"/>
            <p14:sldId id="295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6FC3"/>
    <a:srgbClr val="282244"/>
    <a:srgbClr val="E6E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927"/>
    <p:restoredTop sz="97770"/>
  </p:normalViewPr>
  <p:slideViewPr>
    <p:cSldViewPr snapToGrid="0">
      <p:cViewPr varScale="1">
        <p:scale>
          <a:sx n="155" d="100"/>
          <a:sy n="155" d="100"/>
        </p:scale>
        <p:origin x="560" y="192"/>
      </p:cViewPr>
      <p:guideLst/>
    </p:cSldViewPr>
  </p:slideViewPr>
  <p:notesTextViewPr>
    <p:cViewPr>
      <p:scale>
        <a:sx n="130" d="100"/>
        <a:sy n="13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sanjurajavelu/Downloads/MM%20data%20tables%20-%20V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'Market overview data'!$C$3</c:f>
              <c:strCache>
                <c:ptCount val="1"/>
                <c:pt idx="0">
                  <c:v>2028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CD-364A-88C0-1365F9811216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CD-364A-88C0-1365F9811216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CD-364A-88C0-1365F9811216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CD-364A-88C0-1365F9811216}"/>
              </c:ext>
            </c:extLst>
          </c:dPt>
          <c:cat>
            <c:strRef>
              <c:f>'Market overview data'!$A$4:$A$7</c:f>
              <c:strCache>
                <c:ptCount val="4"/>
                <c:pt idx="0">
                  <c:v>Blenrep</c:v>
                </c:pt>
                <c:pt idx="1">
                  <c:v>Abecma</c:v>
                </c:pt>
                <c:pt idx="2">
                  <c:v>Carvykti</c:v>
                </c:pt>
                <c:pt idx="3">
                  <c:v>Tecvayli</c:v>
                </c:pt>
              </c:strCache>
            </c:strRef>
          </c:cat>
          <c:val>
            <c:numRef>
              <c:f>'Market overview data'!$C$4:$C$7</c:f>
              <c:numCache>
                <c:formatCode>General</c:formatCode>
                <c:ptCount val="4"/>
                <c:pt idx="0">
                  <c:v>662</c:v>
                </c:pt>
                <c:pt idx="1">
                  <c:v>1833</c:v>
                </c:pt>
                <c:pt idx="2">
                  <c:v>683</c:v>
                </c:pt>
                <c:pt idx="3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CD-364A-88C0-1365F9811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A16B4-65F2-B841-9245-80BB16F6D95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18DD6-9D03-1943-BED5-1534BC356D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03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Menlo" panose="020B0609030804020204" pitchFamily="49" charset="0"/>
              </a:rPr>
              <a:t>Issy Rahim, born and raised in London, currently living in Wembley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Completed a BSc in Pharmaceutical Sciences in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Completed a MSc in Drug Discovery and Pharma Management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Management consultant, 3.5 years of experience strategically advising top 20 Pharma Companies</a:t>
            </a:r>
          </a:p>
          <a:p>
            <a:r>
              <a:rPr lang="en-GB" dirty="0">
                <a:effectLst/>
                <a:latin typeface="Menlo" panose="020B0609030804020204" pitchFamily="49" charset="0"/>
              </a:rPr>
              <a:t>•</a:t>
            </a:r>
            <a:r>
              <a:rPr lang="en-GB" dirty="0">
                <a:effectLst/>
                <a:latin typeface="Helvetica Neue" panose="02000503000000020004" pitchFamily="2" charset="0"/>
              </a:rPr>
              <a:t>Expertise in commercialisation, R&amp;D, and Competitive Intelligence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71049-85EB-7D47-BDB6-4B69BA9D56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3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18DD6-9D03-1943-BED5-1534BC356D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14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b="1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Focus: highlight the efficacy, target areas, and epidemiological context of CAR-T cell therapies, while acknowledging the side effects and generations of CAR molecules as key components of its development landscape. Third, fourth, and fifth generations are designed to improve T cell proliferation and persistence, but they are still in trial phases.</a:t>
            </a:r>
          </a:p>
          <a:p>
            <a:pPr algn="just"/>
            <a:endParaRPr lang="en-GB" dirty="0">
              <a:effectLst/>
              <a:latin typeface="Helvetica Neue" panose="02000503000000020004" pitchFamily="2" charset="0"/>
            </a:endParaRPr>
          </a:p>
          <a:p>
            <a:pPr algn="just"/>
            <a:r>
              <a:rPr lang="en-GB" dirty="0">
                <a:effectLst/>
                <a:latin typeface="Helvetica Neue" panose="02000503000000020004" pitchFamily="2" charset="0"/>
              </a:rPr>
              <a:t>Metrics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Total new cases expected in 2024: 253,430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Total deaths in 2024: 72,670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Average predicted increase by 2034: approximately 7-10%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effectLst/>
                <a:latin typeface="Helvetica Neue" panose="02000503000000020004" pitchFamily="2" charset="0"/>
              </a:rPr>
              <a:t>Risk factors</a:t>
            </a:r>
            <a:r>
              <a:rPr lang="en-GB" dirty="0">
                <a:effectLst/>
                <a:latin typeface="Helvetica Neue" panose="02000503000000020004" pitchFamily="2" charset="0"/>
              </a:rPr>
              <a:t>: Increasing age, Male sex, Black race, Family history, Monoclonal gammopathy of undetermined significance (MGUS).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endParaRPr lang="en-GB" dirty="0">
              <a:effectLst/>
              <a:latin typeface="Helvetica Neue" panose="02000503000000020004" pitchFamily="2" charset="0"/>
            </a:endParaRP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Gender: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Most blood cancers are slightly more common in men than women.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For example, the leukaemia incidence rate is 17.9 per 100,000 for males and 11.0 per 100,000 for female</a:t>
            </a:r>
          </a:p>
          <a:p>
            <a:endParaRPr lang="en-GB" dirty="0">
              <a:effectLst/>
              <a:latin typeface="Helvetica Neue" panose="02000503000000020004" pitchFamily="2" charset="0"/>
            </a:endParaRP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Age: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Blood cancers generally affect older adults more frequently, with some exceptions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Leukaemia is most frequently diagnosed among people aged 65-74, with a median age at diagnosis of 67 years.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The median age at death for leukaemia is 76 years.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Some subtypes, like Hodgkin Lymphoma, have a bimodal age distribution with peaks in young adults and the elderly</a:t>
            </a:r>
          </a:p>
          <a:p>
            <a:endParaRPr lang="en-GB" dirty="0">
              <a:effectLst/>
              <a:latin typeface="Helvetica Neue" panose="02000503000000020004" pitchFamily="2" charset="0"/>
            </a:endParaRP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Race/Ethnicity: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There are disparities in access to CAR T-cell therapy: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African Americans are less likely to receive CAR T-cell therapy despite being disproportionately affected by some blood cancers like multiple myeloma </a:t>
            </a:r>
          </a:p>
          <a:p>
            <a:r>
              <a:rPr lang="en-GB" dirty="0">
                <a:effectLst/>
                <a:latin typeface="Menlo" panose="020B0609030804020204" pitchFamily="49" charset="0"/>
              </a:rPr>
              <a:t>•</a:t>
            </a:r>
            <a:r>
              <a:rPr lang="en-GB" dirty="0">
                <a:effectLst/>
                <a:latin typeface="Helvetica Neue" panose="02000503000000020004" pitchFamily="2" charset="0"/>
              </a:rPr>
              <a:t>Caucasian patients are more likely to receive CAR T-cell therapy, with 66.9% of recipients being White in a 2018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71049-85EB-7D47-BDB6-4B69BA9D56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19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B0007"/>
                </a:solidFill>
                <a:effectLst/>
                <a:latin typeface="Helvetica Neue" panose="02000503000000020004" pitchFamily="2" charset="0"/>
              </a:rPr>
              <a:t>Focus: Centralised vs. Decentralised vs. Regional manufacturing sites, high-cost specialist prerequisites for development, logistical and patient transfers, complex, timely</a:t>
            </a:r>
          </a:p>
          <a:p>
            <a:endParaRPr lang="en-GB" dirty="0">
              <a:effectLst/>
              <a:latin typeface="Helvetica Neue" panose="02000503000000020004" pitchFamily="2" charset="0"/>
            </a:endParaRP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Static culture methods: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Expansion in bags or flasks is still used, especially in the early stages of production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Some processes start with bags or flasks and then transition to RM bioreactors for final expansion</a:t>
            </a:r>
            <a:br>
              <a:rPr lang="en-GB" dirty="0">
                <a:effectLst/>
                <a:latin typeface="Helvetica Neue" panose="02000503000000020004" pitchFamily="2" charset="0"/>
              </a:rPr>
            </a:br>
            <a:endParaRPr lang="en-GB" dirty="0">
              <a:effectLst/>
              <a:latin typeface="Helvetica Neue" panose="02000503000000020004" pitchFamily="2" charset="0"/>
            </a:endParaRP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Activation agents: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Various activation methods are used during the expansion phase, including cell-, antibody-, bead-, and polymer-based activation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These agents help stimulate T cell proliferation and can influence the final composition of the CAR T cell product.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The choice of expansion method can impact the final product characteristics, including the ratio of CD4+ to CD8+ T cells and the overall functionality of the CAR T cells</a:t>
            </a:r>
          </a:p>
          <a:p>
            <a:endParaRPr lang="en-GB" dirty="0">
              <a:effectLst/>
              <a:latin typeface="Helvetica Neue" panose="02000503000000020004" pitchFamily="2" charset="0"/>
            </a:endParaRP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Culture media and additives: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Specialised media formulations are used to support cell growth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Cytokine cocktails are added to the culture to promote T cell proliferation and maintain desired phenotypes</a:t>
            </a:r>
          </a:p>
          <a:p>
            <a:endParaRPr lang="en-GB" dirty="0">
              <a:effectLst/>
              <a:latin typeface="Helvetica Neue" panose="02000503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Helvetica Neue" panose="02000503000000020004" pitchFamily="2" charset="0"/>
              </a:rPr>
              <a:t>Bioreactor systems </a:t>
            </a:r>
            <a:r>
              <a:rPr lang="en-GB" b="1" dirty="0">
                <a:effectLst/>
                <a:latin typeface="Helvetica Neue" panose="02000503000000020004" pitchFamily="2" charset="0"/>
              </a:rPr>
              <a:t>(</a:t>
            </a:r>
            <a:r>
              <a:rPr lang="en-GB" b="1" dirty="0" err="1">
                <a:effectLst/>
                <a:latin typeface="Helvetica Neue" panose="02000503000000020004" pitchFamily="2" charset="0"/>
              </a:rPr>
              <a:t>Miltenyi</a:t>
            </a:r>
            <a:r>
              <a:rPr lang="en-GB" b="1" dirty="0">
                <a:effectLst/>
                <a:latin typeface="Helvetica Neue" panose="02000503000000020004" pitchFamily="2" charset="0"/>
              </a:rPr>
              <a:t> </a:t>
            </a:r>
            <a:r>
              <a:rPr lang="en-GB" b="1" dirty="0" err="1">
                <a:effectLst/>
                <a:latin typeface="Helvetica Neue" panose="02000503000000020004" pitchFamily="2" charset="0"/>
              </a:rPr>
              <a:t>Biotec</a:t>
            </a:r>
            <a:r>
              <a:rPr lang="en-GB" b="1" dirty="0">
                <a:effectLst/>
                <a:latin typeface="Helvetica Neue" panose="02000503000000020004" pitchFamily="2" charset="0"/>
              </a:rPr>
              <a:t> and </a:t>
            </a:r>
            <a:r>
              <a:rPr lang="en-GB" b="1" dirty="0" err="1">
                <a:effectLst/>
                <a:latin typeface="Menlo" panose="020B0609030804020204" pitchFamily="49" charset="0"/>
              </a:rPr>
              <a:t>CliniMACS</a:t>
            </a:r>
            <a:r>
              <a:rPr lang="en-GB" b="1" dirty="0">
                <a:effectLst/>
                <a:latin typeface="Menlo" panose="020B0609030804020204" pitchFamily="49" charset="0"/>
              </a:rPr>
              <a:t> Prodigy)</a:t>
            </a:r>
            <a:endParaRPr lang="en-GB" b="1" dirty="0"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Rocking motion (RM) bioreactors are commonly used, with 43% of evaluable products using this method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These systems allow for semi-automated production and can reduce labour intensity and media consumption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RM bioreactors often run in perfusion mode, which involves continuous nutrient supply and waste removal</a:t>
            </a:r>
          </a:p>
          <a:p>
            <a:endParaRPr lang="en-GB" dirty="0">
              <a:effectLst/>
              <a:latin typeface="Helvetica Neue" panose="02000503000000020004" pitchFamily="2" charset="0"/>
            </a:endParaRP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Duration of expansion / cryopreservation: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Traditional methods typically expanded cells for about 14 days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Recent efforts have significantly shortened manufacturing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Some processes achieving expansion in just a few days or even 1 day</a:t>
            </a:r>
          </a:p>
          <a:p>
            <a:endParaRPr lang="en-GB" dirty="0">
              <a:effectLst/>
              <a:latin typeface="Helvetica Neue" panose="02000503000000020004" pitchFamily="2" charset="0"/>
            </a:endParaRPr>
          </a:p>
          <a:p>
            <a:r>
              <a:rPr lang="en-GB" b="1" dirty="0">
                <a:solidFill>
                  <a:srgbClr val="FB0007"/>
                </a:solidFill>
                <a:effectLst/>
                <a:latin typeface="Helvetica Neue" panose="02000503000000020004" pitchFamily="2" charset="0"/>
              </a:rPr>
              <a:t>Challenges with developing and commercialisation include:</a:t>
            </a:r>
          </a:p>
          <a:p>
            <a:pPr>
              <a:buFont typeface="+mj-lt"/>
              <a:buAutoNum type="arabicPeriod"/>
            </a:pPr>
            <a:r>
              <a:rPr lang="en-GB" dirty="0">
                <a:effectLst/>
                <a:latin typeface="Helvetica Neue" panose="02000503000000020004" pitchFamily="2" charset="0"/>
              </a:rPr>
              <a:t>Toxicities – e.g., cytokine release syndrome</a:t>
            </a:r>
          </a:p>
          <a:p>
            <a:pPr>
              <a:buFont typeface="+mj-lt"/>
              <a:buAutoNum type="arabicPeriod"/>
            </a:pPr>
            <a:r>
              <a:rPr lang="en-GB" dirty="0">
                <a:effectLst/>
                <a:latin typeface="Helvetica Neue" panose="02000503000000020004" pitchFamily="2" charset="0"/>
              </a:rPr>
              <a:t>Tumour resistance whereby cancer cells evade CAR-T recognition, so the therapy doesn’t work</a:t>
            </a:r>
          </a:p>
          <a:p>
            <a:pPr>
              <a:buFont typeface="+mj-lt"/>
              <a:buAutoNum type="arabicPeriod"/>
            </a:pPr>
            <a:r>
              <a:rPr lang="en-GB" dirty="0">
                <a:effectLst/>
                <a:latin typeface="Helvetica Neue" panose="02000503000000020004" pitchFamily="2" charset="0"/>
              </a:rPr>
              <a:t>Limited infiltration into solid tumours and issues with trafficking to tumours</a:t>
            </a:r>
          </a:p>
          <a:p>
            <a:pPr>
              <a:buFont typeface="+mj-lt"/>
              <a:buAutoNum type="arabicPeriod"/>
            </a:pPr>
            <a:r>
              <a:rPr lang="en-GB" dirty="0">
                <a:effectLst/>
                <a:latin typeface="Helvetica Neue" panose="02000503000000020004" pitchFamily="2" charset="0"/>
              </a:rPr>
              <a:t>Tumour microenvironment can cause issues such as immunosuppression</a:t>
            </a:r>
          </a:p>
          <a:p>
            <a:pPr>
              <a:buFont typeface="+mj-lt"/>
              <a:buAutoNum type="arabicPeriod"/>
            </a:pPr>
            <a:r>
              <a:rPr lang="en-GB" dirty="0">
                <a:effectLst/>
                <a:latin typeface="Helvetica Neue" panose="02000503000000020004" pitchFamily="2" charset="0"/>
              </a:rPr>
              <a:t>T cell exhaustion</a:t>
            </a:r>
          </a:p>
          <a:p>
            <a:pPr>
              <a:buFont typeface="+mj-lt"/>
              <a:buAutoNum type="arabicPeriod"/>
            </a:pPr>
            <a:r>
              <a:rPr lang="en-GB" dirty="0">
                <a:effectLst/>
                <a:latin typeface="Helvetica Neue" panose="02000503000000020004" pitchFamily="2" charset="0"/>
              </a:rPr>
              <a:t>Issues with transport from facilities (site) to patients</a:t>
            </a:r>
          </a:p>
          <a:p>
            <a:pPr>
              <a:buFont typeface="+mj-lt"/>
              <a:buAutoNum type="arabicPeriod"/>
            </a:pPr>
            <a:r>
              <a:rPr lang="en-GB" dirty="0">
                <a:effectLst/>
                <a:latin typeface="Helvetica Neue" panose="02000503000000020004" pitchFamily="2" charset="0"/>
              </a:rPr>
              <a:t>Risk of contamination</a:t>
            </a:r>
          </a:p>
          <a:p>
            <a:pPr>
              <a:buFont typeface="+mj-lt"/>
              <a:buAutoNum type="arabicPeriod"/>
            </a:pPr>
            <a:r>
              <a:rPr lang="en-GB" dirty="0">
                <a:effectLst/>
                <a:latin typeface="Helvetica Neue" panose="02000503000000020004" pitchFamily="2" charset="0"/>
              </a:rPr>
              <a:t>Regulatory challenges and requirements specific to CAR-T</a:t>
            </a:r>
          </a:p>
          <a:p>
            <a:pPr>
              <a:buFont typeface="+mj-lt"/>
              <a:buAutoNum type="arabicPeriod"/>
            </a:pPr>
            <a:r>
              <a:rPr lang="en-GB" dirty="0">
                <a:effectLst/>
                <a:latin typeface="Helvetica Neue" panose="02000503000000020004" pitchFamily="2" charset="0"/>
              </a:rPr>
              <a:t>Need for better preclinical models</a:t>
            </a:r>
          </a:p>
          <a:p>
            <a:pPr>
              <a:buFont typeface="+mj-lt"/>
              <a:buAutoNum type="arabicPeriod"/>
            </a:pPr>
            <a:r>
              <a:rPr lang="en-GB" dirty="0">
                <a:effectLst/>
                <a:latin typeface="Helvetica Neue" panose="02000503000000020004" pitchFamily="2" charset="0"/>
              </a:rPr>
              <a:t>Limited scalability (personalised / autologous currently)</a:t>
            </a:r>
          </a:p>
          <a:p>
            <a:r>
              <a:rPr lang="en-GB" dirty="0">
                <a:effectLst/>
                <a:latin typeface="Menlo" panose="020B0609030804020204" pitchFamily="49" charset="0"/>
              </a:rPr>
              <a:t>1</a:t>
            </a:r>
            <a:r>
              <a:rPr lang="en-GB" dirty="0">
                <a:effectLst/>
                <a:latin typeface="Helvetica Neue" panose="02000503000000020004" pitchFamily="2" charset="0"/>
              </a:rPr>
              <a:t>1. Success rate is high but 50% of people relapse within 12 months</a:t>
            </a:r>
          </a:p>
          <a:p>
            <a:pPr algn="l">
              <a:buFont typeface="+mj-lt"/>
              <a:buNone/>
            </a:pP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18DD6-9D03-1943-BED5-1534BC356D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599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FB0007"/>
                </a:solidFill>
                <a:effectLst/>
                <a:latin typeface="Helvetica Neue" panose="02000503000000020004" pitchFamily="2" charset="0"/>
              </a:rPr>
              <a:t>Focus: Centralised vs. Decentralised vs. Regional manufacturing sites, high-cost specialist prerequisites for development, logistical and patient transfers, complex, timely</a:t>
            </a:r>
          </a:p>
          <a:p>
            <a:endParaRPr lang="en-GB" dirty="0"/>
          </a:p>
          <a:p>
            <a:r>
              <a:rPr lang="en-GB" b="0" dirty="0"/>
              <a:t>Timo: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>
                <a:effectLst/>
                <a:latin typeface="Menlo" panose="020B0609030804020204" pitchFamily="49" charset="0"/>
              </a:rPr>
              <a:t>Productivity of Research &amp; Development (R&amp;D) has declined steadily since the 1950’s according to the number of New Molecular Entities approved by the FDA per billion USD spent on R&amp;D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>
                <a:effectLst/>
                <a:latin typeface="Helvetica Neue" panose="02000503000000020004" pitchFamily="2" charset="0"/>
              </a:rPr>
              <a:t>R&amp;D costs of a new drug are currently estimated at $2.8 billion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>
                <a:effectLst/>
                <a:latin typeface="Helvetica Neue" panose="02000503000000020004" pitchFamily="2" charset="0"/>
              </a:rPr>
              <a:t>CAR-T has an estimated 11.83 % overall probability of clinical success </a:t>
            </a:r>
          </a:p>
          <a:p>
            <a:r>
              <a:rPr lang="en-GB" b="0" dirty="0">
                <a:effectLst/>
                <a:latin typeface="Menlo" panose="020B0609030804020204" pitchFamily="49" charset="0"/>
              </a:rPr>
              <a:t>•</a:t>
            </a:r>
            <a:r>
              <a:rPr lang="en-GB" b="0" dirty="0">
                <a:effectLst/>
                <a:latin typeface="Helvetica Neue" panose="02000503000000020004" pitchFamily="2" charset="0"/>
              </a:rPr>
              <a:t>While the manufacturing costs for a tablet can be as low as $0.01, one batch of a Cell &amp; Gene Therapy can go up to $200,000</a:t>
            </a:r>
          </a:p>
          <a:p>
            <a:endParaRPr lang="en-GB" b="0" dirty="0"/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Centralised Manufacturing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Strengths: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Large-scale production capabilities.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Established protocols and quality control measures.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Ability to produce high volumes for multiple patients.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Weaknesses: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Longer turnaround times due to transportation.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Higher logistical complexities and potential delays.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Less flexibility in responding to urgent clinical needs.</a:t>
            </a:r>
            <a:br>
              <a:rPr lang="en-GB" b="0" dirty="0">
                <a:effectLst/>
                <a:latin typeface="Helvetica Neue" panose="02000503000000020004" pitchFamily="2" charset="0"/>
              </a:rPr>
            </a:br>
            <a:endParaRPr lang="en-GB" b="0" dirty="0">
              <a:effectLst/>
              <a:latin typeface="Helvetica Neue" panose="02000503000000020004" pitchFamily="2" charset="0"/>
            </a:endParaRP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Decentralised Manufacturing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Strengths: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Reduced vein-to-vein time, typically around 10 days.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Greater responsiveness to patient-specific needs.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Potential cost reductions in ongoing operations.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Weaknesses: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Higher initial setup costs.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Variability in product quality depending on local facilities.</a:t>
            </a:r>
          </a:p>
          <a:p>
            <a:endParaRPr lang="en-GB" b="0" dirty="0">
              <a:effectLst/>
              <a:latin typeface="Helvetica Neue" panose="02000503000000020004" pitchFamily="2" charset="0"/>
            </a:endParaRP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Regional Manufacturing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Strengths: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Utilises CDMOs for flexibility and scalability.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Can address capacity issues as demand increases.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Moderate turnaround times based on CDMO efficiency.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Weaknesses: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Quality may vary based on the capabilities of the CDMO.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Potentially limited by regional resource availability.</a:t>
            </a:r>
            <a:br>
              <a:rPr lang="en-GB" b="0" dirty="0">
                <a:effectLst/>
                <a:latin typeface="Helvetica Neue" panose="02000503000000020004" pitchFamily="2" charset="0"/>
              </a:rPr>
            </a:br>
            <a:endParaRPr lang="en-GB" b="0" dirty="0">
              <a:effectLst/>
              <a:latin typeface="Helvetica Neue" panose="02000503000000020004" pitchFamily="2" charset="0"/>
            </a:endParaRP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Point of Care Manufacturing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Strengths: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Immediate access for patients at treatment sites.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Minimal logistical challenges due to proximity to care.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Highly flexible; can adapt quickly to urgent clinical demands.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Weaknesses: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Limited production capacity based on hospital resources.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• May require significant investment in infrastructure.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62F84-20A0-5644-AE03-FA45D161476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99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FB0007"/>
                </a:solidFill>
                <a:effectLst/>
                <a:latin typeface="Helvetica Neue" panose="02000503000000020004" pitchFamily="2" charset="0"/>
              </a:rPr>
              <a:t>Focus: To effectively compare the various therapies, we will include data on market size, the number of patients treated, their respective success rates, and pricing, thereby providing a comprehensive overview of their utilisation and effectiveness. All listed therapies use 2nd generation CARs with CD3</a:t>
            </a:r>
            <a:r>
              <a:rPr lang="el-GR" b="1" dirty="0">
                <a:solidFill>
                  <a:srgbClr val="FB0007"/>
                </a:solidFill>
                <a:effectLst/>
                <a:latin typeface="Helvetica Neue" panose="02000503000000020004" pitchFamily="2" charset="0"/>
              </a:rPr>
              <a:t>ζ </a:t>
            </a:r>
            <a:r>
              <a:rPr lang="en-GB" b="1" dirty="0">
                <a:solidFill>
                  <a:srgbClr val="FB0007"/>
                </a:solidFill>
                <a:effectLst/>
                <a:latin typeface="Helvetica Neue" panose="02000503000000020004" pitchFamily="2" charset="0"/>
              </a:rPr>
              <a:t>and either 4-1BB or CD28 co-stimulatory domains.</a:t>
            </a:r>
          </a:p>
          <a:p>
            <a:endParaRPr lang="en-GB" b="1" dirty="0">
              <a:effectLst/>
              <a:latin typeface="Helvetica Neue" panose="02000503000000020004" pitchFamily="2" charset="0"/>
            </a:endParaRP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NHL / Diffuse Large B-cell Lymphoma (DLBCL):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Kymriah</a:t>
            </a:r>
          </a:p>
          <a:p>
            <a:r>
              <a:rPr lang="en-GB" b="0" dirty="0" err="1">
                <a:effectLst/>
                <a:latin typeface="Helvetica Neue" panose="02000503000000020004" pitchFamily="2" charset="0"/>
              </a:rPr>
              <a:t>Yescarta</a:t>
            </a:r>
            <a:endParaRPr lang="en-GB" b="0" dirty="0">
              <a:effectLst/>
              <a:latin typeface="Helvetica Neue" panose="02000503000000020004" pitchFamily="2" charset="0"/>
            </a:endParaRPr>
          </a:p>
          <a:p>
            <a:r>
              <a:rPr lang="en-GB" b="0" dirty="0" err="1">
                <a:effectLst/>
                <a:latin typeface="Helvetica Neue" panose="02000503000000020004" pitchFamily="2" charset="0"/>
              </a:rPr>
              <a:t>Breyanzi</a:t>
            </a:r>
            <a:r>
              <a:rPr lang="en-GB" b="0" dirty="0">
                <a:effectLst/>
                <a:latin typeface="Helvetica Neue" panose="02000503000000020004" pitchFamily="2" charset="0"/>
              </a:rPr>
              <a:t> </a:t>
            </a:r>
            <a:br>
              <a:rPr lang="en-GB" b="0" dirty="0">
                <a:effectLst/>
                <a:latin typeface="Helvetica Neue" panose="02000503000000020004" pitchFamily="2" charset="0"/>
              </a:rPr>
            </a:br>
            <a:endParaRPr lang="en-GB" b="0" dirty="0">
              <a:effectLst/>
              <a:latin typeface="Helvetica Neue" panose="02000503000000020004" pitchFamily="2" charset="0"/>
            </a:endParaRP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Multiple Myeloma (MM):</a:t>
            </a:r>
          </a:p>
          <a:p>
            <a:r>
              <a:rPr lang="en-GB" b="0" dirty="0" err="1">
                <a:effectLst/>
                <a:latin typeface="Helvetica Neue" panose="02000503000000020004" pitchFamily="2" charset="0"/>
              </a:rPr>
              <a:t>Abecma</a:t>
            </a:r>
            <a:endParaRPr lang="en-GB" b="0" dirty="0">
              <a:effectLst/>
              <a:latin typeface="Helvetica Neue" panose="02000503000000020004" pitchFamily="2" charset="0"/>
            </a:endParaRPr>
          </a:p>
          <a:p>
            <a:r>
              <a:rPr lang="en-GB" b="0" dirty="0" err="1">
                <a:effectLst/>
                <a:latin typeface="Helvetica Neue" panose="02000503000000020004" pitchFamily="2" charset="0"/>
              </a:rPr>
              <a:t>Carvykti</a:t>
            </a:r>
            <a:br>
              <a:rPr lang="en-GB" b="0" dirty="0">
                <a:effectLst/>
                <a:latin typeface="Helvetica Neue" panose="02000503000000020004" pitchFamily="2" charset="0"/>
              </a:rPr>
            </a:br>
            <a:endParaRPr lang="en-GB" b="0" dirty="0">
              <a:effectLst/>
              <a:latin typeface="Helvetica Neue" panose="02000503000000020004" pitchFamily="2" charset="0"/>
            </a:endParaRP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B-cell Acute Lymphoblastic Leukaemia (B-ALL):</a:t>
            </a: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Kymriah</a:t>
            </a:r>
          </a:p>
          <a:p>
            <a:r>
              <a:rPr lang="en-GB" b="0" dirty="0" err="1">
                <a:effectLst/>
                <a:latin typeface="Helvetica Neue" panose="02000503000000020004" pitchFamily="2" charset="0"/>
              </a:rPr>
              <a:t>Tecartus</a:t>
            </a:r>
            <a:br>
              <a:rPr lang="en-GB" b="0" dirty="0">
                <a:effectLst/>
                <a:latin typeface="Helvetica Neue" panose="02000503000000020004" pitchFamily="2" charset="0"/>
              </a:rPr>
            </a:br>
            <a:endParaRPr lang="en-GB" b="0" dirty="0">
              <a:effectLst/>
              <a:latin typeface="Helvetica Neue" panose="02000503000000020004" pitchFamily="2" charset="0"/>
            </a:endParaRP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NHL / Mantle Cell Lymphoma (MCL):</a:t>
            </a:r>
          </a:p>
          <a:p>
            <a:r>
              <a:rPr lang="en-GB" b="0" dirty="0" err="1">
                <a:effectLst/>
                <a:latin typeface="Helvetica Neue" panose="02000503000000020004" pitchFamily="2" charset="0"/>
              </a:rPr>
              <a:t>Tecartus</a:t>
            </a:r>
            <a:br>
              <a:rPr lang="en-GB" b="0" dirty="0">
                <a:effectLst/>
                <a:latin typeface="Helvetica Neue" panose="02000503000000020004" pitchFamily="2" charset="0"/>
              </a:rPr>
            </a:br>
            <a:endParaRPr lang="en-GB" b="0" dirty="0">
              <a:effectLst/>
              <a:latin typeface="Helvetica Neue" panose="02000503000000020004" pitchFamily="2" charset="0"/>
            </a:endParaRPr>
          </a:p>
          <a:p>
            <a:r>
              <a:rPr lang="en-GB" b="0" dirty="0">
                <a:effectLst/>
                <a:latin typeface="Helvetica Neue" panose="02000503000000020004" pitchFamily="2" charset="0"/>
              </a:rPr>
              <a:t>NHL / Follicular Lymphoma (FL):</a:t>
            </a:r>
          </a:p>
          <a:p>
            <a:r>
              <a:rPr lang="en-GB" dirty="0" err="1">
                <a:effectLst/>
                <a:latin typeface="Helvetica Neue" panose="02000503000000020004" pitchFamily="2" charset="0"/>
              </a:rPr>
              <a:t>Yescarta</a:t>
            </a:r>
            <a:endParaRPr lang="en-GB" dirty="0">
              <a:effectLst/>
              <a:latin typeface="Helvetica Neue" panose="02000503000000020004" pitchFamily="2" charset="0"/>
            </a:endParaRPr>
          </a:p>
          <a:p>
            <a:endParaRPr lang="en-GB" b="0" i="0" dirty="0">
              <a:effectLst/>
              <a:latin typeface="Helvetica Neue" panose="02000503000000020004" pitchFamily="2" charset="0"/>
            </a:endParaRPr>
          </a:p>
          <a:p>
            <a:r>
              <a:rPr lang="en-GB" b="0" i="0" dirty="0">
                <a:effectLst/>
                <a:latin typeface="__fkGroteskNeue_598ab8"/>
              </a:rPr>
              <a:t>---</a:t>
            </a:r>
          </a:p>
          <a:p>
            <a:endParaRPr lang="en-GB" b="0" i="0" dirty="0">
              <a:effectLst/>
              <a:latin typeface="__fkGroteskNeue_598ab8"/>
            </a:endParaRPr>
          </a:p>
          <a:p>
            <a:r>
              <a:rPr lang="en-GB" b="1" dirty="0">
                <a:effectLst/>
                <a:latin typeface=".AppleSystemUIFont"/>
              </a:rPr>
              <a:t>Kymriah</a:t>
            </a:r>
            <a:endParaRPr lang="en-GB" dirty="0">
              <a:effectLst/>
              <a:latin typeface=".AppleSystemUIFont"/>
            </a:endParaRPr>
          </a:p>
          <a:p>
            <a:r>
              <a:rPr lang="en-GB" dirty="0">
                <a:effectLst/>
                <a:latin typeface=".AppleSystemUIFont"/>
              </a:rPr>
              <a:t>2nd-line for B-ALL, 3rd-line for DLBCL (a type of NHL)</a:t>
            </a:r>
          </a:p>
          <a:p>
            <a:r>
              <a:rPr lang="en-GB" dirty="0">
                <a:effectLst/>
                <a:latin typeface=".AppleSystemUIFont"/>
              </a:rPr>
              <a:t>CD19-directed CAR T-cell therapy. FDA approved.</a:t>
            </a:r>
          </a:p>
          <a:p>
            <a:r>
              <a:rPr lang="en-GB" dirty="0">
                <a:effectLst/>
                <a:latin typeface=".AppleSystemUIFont"/>
              </a:rPr>
              <a:t>475,000</a:t>
            </a:r>
          </a:p>
          <a:p>
            <a:endParaRPr lang="en-GB" b="0" i="0" dirty="0">
              <a:effectLst/>
              <a:latin typeface="__fkGroteskNeue_598ab8"/>
            </a:endParaRPr>
          </a:p>
          <a:p>
            <a:r>
              <a:rPr lang="en-GB" b="1" dirty="0" err="1">
                <a:effectLst/>
                <a:latin typeface=".AppleSystemUIFont"/>
              </a:rPr>
              <a:t>Yescarta</a:t>
            </a:r>
            <a:endParaRPr lang="en-GB" dirty="0">
              <a:effectLst/>
              <a:latin typeface=".AppleSystemUIFont"/>
            </a:endParaRPr>
          </a:p>
          <a:p>
            <a:r>
              <a:rPr lang="en-GB" dirty="0">
                <a:effectLst/>
                <a:latin typeface=".AppleSystemUIFont"/>
              </a:rPr>
              <a:t>2nd-line for NHL, 3rd-line for Follicular Lymphoma (a type of NHL)</a:t>
            </a:r>
          </a:p>
          <a:p>
            <a:r>
              <a:rPr lang="en-GB" dirty="0">
                <a:effectLst/>
                <a:latin typeface=".AppleSystemUIFont"/>
              </a:rPr>
              <a:t>CD19-directed CAR T-cell therapy. FDA breakthrough therapy designation for DLBCL, FL, and PMBCL.</a:t>
            </a:r>
          </a:p>
          <a:p>
            <a:r>
              <a:rPr lang="en-GB" dirty="0">
                <a:effectLst/>
                <a:latin typeface=".AppleSystemUIFont"/>
              </a:rPr>
              <a:t>373,000</a:t>
            </a:r>
          </a:p>
          <a:p>
            <a:endParaRPr lang="en-GB" b="0" i="0" dirty="0">
              <a:effectLst/>
              <a:latin typeface="__fkGroteskNeue_598ab8"/>
            </a:endParaRPr>
          </a:p>
          <a:p>
            <a:r>
              <a:rPr lang="en-GB" b="1" dirty="0" err="1">
                <a:effectLst/>
                <a:latin typeface=".AppleSystemUIFont"/>
              </a:rPr>
              <a:t>Tecartus</a:t>
            </a:r>
            <a:endParaRPr lang="en-GB" dirty="0">
              <a:effectLst/>
              <a:latin typeface=".AppleSystemUIFont"/>
            </a:endParaRPr>
          </a:p>
          <a:p>
            <a:r>
              <a:rPr lang="en-GB" dirty="0">
                <a:effectLst/>
                <a:latin typeface=".AppleSystemUIFont"/>
              </a:rPr>
              <a:t>2nd-line or later for MCL (a type of NHL), 3rd-line for B-ALL</a:t>
            </a:r>
          </a:p>
          <a:p>
            <a:r>
              <a:rPr lang="en-GB" dirty="0">
                <a:effectLst/>
                <a:latin typeface=".AppleSystemUIFont"/>
              </a:rPr>
              <a:t>CD19-directed CAR T-cell therapy. First FDA-approved for MCL. Orphan drug designation.</a:t>
            </a:r>
          </a:p>
          <a:p>
            <a:r>
              <a:rPr lang="en-GB" dirty="0">
                <a:effectLst/>
                <a:latin typeface=".AppleSystemUIFont"/>
              </a:rPr>
              <a:t>373,000*</a:t>
            </a:r>
          </a:p>
          <a:p>
            <a:endParaRPr lang="en-GB" b="0" i="0" dirty="0">
              <a:effectLst/>
              <a:latin typeface="__fkGroteskNeue_598ab8"/>
            </a:endParaRPr>
          </a:p>
          <a:p>
            <a:r>
              <a:rPr lang="en-GB" b="1" dirty="0" err="1">
                <a:effectLst/>
                <a:latin typeface=".AppleSystemUIFont"/>
              </a:rPr>
              <a:t>Breyanzi</a:t>
            </a:r>
            <a:endParaRPr lang="en-GB" dirty="0">
              <a:effectLst/>
              <a:latin typeface=".AppleSystemUIFont"/>
            </a:endParaRPr>
          </a:p>
          <a:p>
            <a:r>
              <a:rPr lang="en-GB" dirty="0">
                <a:effectLst/>
                <a:latin typeface=".AppleSystemUIFont"/>
              </a:rPr>
              <a:t>2nd-line for DLBCL, 3rd-line for CLL and SLL (types of NHL)</a:t>
            </a:r>
          </a:p>
          <a:p>
            <a:r>
              <a:rPr lang="en-GB" dirty="0">
                <a:effectLst/>
                <a:latin typeface=".AppleSystemUIFont"/>
              </a:rPr>
              <a:t>CD19-directed CAR T-cell therapy. FDA expanded boxed warning in 2024 for T cell malignancies.</a:t>
            </a:r>
          </a:p>
          <a:p>
            <a:r>
              <a:rPr lang="en-GB" dirty="0">
                <a:effectLst/>
                <a:latin typeface=".AppleSystemUIFont"/>
              </a:rPr>
              <a:t>410,300</a:t>
            </a:r>
          </a:p>
          <a:p>
            <a:endParaRPr lang="en-GB" b="0" i="0" dirty="0">
              <a:effectLst/>
              <a:latin typeface="__fkGroteskNeue_598ab8"/>
            </a:endParaRPr>
          </a:p>
          <a:p>
            <a:r>
              <a:rPr lang="en-GB" b="1" dirty="0" err="1">
                <a:effectLst/>
                <a:latin typeface=".AppleSystemUIFont"/>
              </a:rPr>
              <a:t>Abecma</a:t>
            </a:r>
            <a:endParaRPr lang="en-GB" dirty="0">
              <a:effectLst/>
              <a:latin typeface=".AppleSystemUIFont"/>
            </a:endParaRPr>
          </a:p>
          <a:p>
            <a:r>
              <a:rPr lang="en-GB" dirty="0">
                <a:effectLst/>
                <a:latin typeface=".AppleSystemUIFont"/>
              </a:rPr>
              <a:t>3rd-line or later for Multiple Myeloma (MM)</a:t>
            </a:r>
          </a:p>
          <a:p>
            <a:r>
              <a:rPr lang="en-GB" dirty="0">
                <a:effectLst/>
                <a:latin typeface=".AppleSystemUIFont"/>
              </a:rPr>
              <a:t>BCMA-directed CAR T-cell therapy. FDA breakthrough therapy and orphan drug designations.</a:t>
            </a:r>
          </a:p>
          <a:p>
            <a:r>
              <a:rPr lang="en-GB" dirty="0">
                <a:effectLst/>
                <a:latin typeface=".AppleSystemUIFont"/>
              </a:rPr>
              <a:t>419,500</a:t>
            </a:r>
          </a:p>
          <a:p>
            <a:endParaRPr lang="en-GB" b="0" i="0" dirty="0">
              <a:effectLst/>
              <a:latin typeface="__fkGroteskNeue_598ab8"/>
            </a:endParaRPr>
          </a:p>
          <a:p>
            <a:r>
              <a:rPr lang="en-GB" b="1" dirty="0" err="1">
                <a:effectLst/>
                <a:latin typeface=".AppleSystemUIFont"/>
              </a:rPr>
              <a:t>Carvykti</a:t>
            </a:r>
            <a:endParaRPr lang="en-GB" dirty="0">
              <a:effectLst/>
              <a:latin typeface=".AppleSystemUIFont"/>
            </a:endParaRPr>
          </a:p>
          <a:p>
            <a:r>
              <a:rPr lang="en-GB" dirty="0">
                <a:effectLst/>
                <a:latin typeface=".AppleSystemUIFont"/>
              </a:rPr>
              <a:t>3rd-line for NHL / BCMA-directed therapy</a:t>
            </a:r>
          </a:p>
          <a:p>
            <a:r>
              <a:rPr lang="en-GB" dirty="0">
                <a:effectLst/>
                <a:latin typeface=".AppleSystemUIFont"/>
              </a:rPr>
              <a:t>BCMA-directed CAR T-cell therapy. FDA priority review designation.</a:t>
            </a:r>
          </a:p>
          <a:p>
            <a:r>
              <a:rPr lang="en-GB" dirty="0">
                <a:effectLst/>
                <a:latin typeface=".AppleSystemUIFont"/>
              </a:rPr>
              <a:t>465,000*</a:t>
            </a:r>
            <a:endParaRPr lang="en-GB" b="0" i="0" dirty="0">
              <a:effectLst/>
              <a:latin typeface="__fkGroteskNeue_598ab8"/>
            </a:endParaRPr>
          </a:p>
          <a:p>
            <a:endParaRPr lang="en-GB" b="0" i="0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71049-85EB-7D47-BDB6-4B69BA9D56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4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F6FD6-8E87-6865-B0AB-C8D209A23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BA3471-8E24-40B8-90E5-30C0A2F4E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CDD3EB-66F6-3E71-7FFC-E9ED61A21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effectLst/>
                <a:latin typeface="Helvetica Neue" panose="02000503000000020004" pitchFamily="2" charset="0"/>
              </a:rPr>
              <a:t>Focus: Competitive Landscape</a:t>
            </a:r>
          </a:p>
          <a:p>
            <a:endParaRPr lang="en-GB" b="1" dirty="0">
              <a:effectLst/>
              <a:latin typeface="Helvetica Neue" panose="02000503000000020004" pitchFamily="2" charset="0"/>
            </a:endParaRPr>
          </a:p>
          <a:p>
            <a:r>
              <a:rPr lang="en-GB" b="1" dirty="0">
                <a:effectLst/>
                <a:latin typeface="Helvetica Neue" panose="02000503000000020004" pitchFamily="2" charset="0"/>
              </a:rPr>
              <a:t>Methodology: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I sourced my data from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clinicaltrials.gov</a:t>
            </a:r>
            <a:endParaRPr lang="en-GB" dirty="0"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Applied a filter that showed results for: CAR T cell therapy | drugs | Active, not recruiting studies | Phase: Phase 2, 3 | Interventional studies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I decided not to focus on early phase 1 and phase 1 recruiting studies due to orphan drug designations, difficulty in sourcing patients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It highlighted 44 studies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Helvetica Neue" panose="02000503000000020004" pitchFamily="2" charset="0"/>
              </a:rPr>
              <a:t>I further filtered down for ONLY NEW drugs being developed</a:t>
            </a:r>
          </a:p>
          <a:p>
            <a:r>
              <a:rPr lang="en-GB" dirty="0">
                <a:effectLst/>
                <a:latin typeface="Menlo" panose="020B0609030804020204" pitchFamily="49" charset="0"/>
              </a:rPr>
              <a:t>•</a:t>
            </a:r>
            <a:r>
              <a:rPr lang="en-GB" dirty="0">
                <a:effectLst/>
                <a:latin typeface="Helvetica Neue" panose="02000503000000020004" pitchFamily="2" charset="0"/>
              </a:rPr>
              <a:t>This narrowed it down, I then used the following 10 criteria to manipulate the data</a:t>
            </a:r>
          </a:p>
          <a:p>
            <a:endParaRPr lang="en-GB" dirty="0"/>
          </a:p>
          <a:p>
            <a:r>
              <a:rPr lang="en-GB" b="1" u="none" dirty="0">
                <a:effectLst/>
                <a:latin typeface="Helvetica Neue" panose="02000503000000020004" pitchFamily="2" charset="0"/>
              </a:rPr>
              <a:t>Criteria for analysis: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1. Drug candidate 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2. National Clinical Trials (NCT)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3. Name of the study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4. Mechanism of Action (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MoA</a:t>
            </a:r>
            <a:r>
              <a:rPr lang="en-GB" dirty="0">
                <a:effectLst/>
                <a:latin typeface="Helvetica Neue" panose="02000503000000020004" pitchFamily="2" charset="0"/>
              </a:rPr>
              <a:t>) 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5. Study Start (Actual) 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6. Study Completion (Estimated) 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7. Clinical Trial phases 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8. Primary and secondary endpoints (OS, PFS, ORR)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9. Name of the company sponsor 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10. Main country of origin (FDA, EMA, MHRA)</a:t>
            </a:r>
          </a:p>
          <a:p>
            <a:endParaRPr lang="en-GB" dirty="0"/>
          </a:p>
          <a:p>
            <a:r>
              <a:rPr lang="en-GB" u="sng" dirty="0" err="1"/>
              <a:t>Abecma</a:t>
            </a:r>
            <a:r>
              <a:rPr lang="en-GB" u="sng" dirty="0"/>
              <a:t> / </a:t>
            </a:r>
            <a:r>
              <a:rPr lang="en-GB" u="sng" dirty="0" err="1"/>
              <a:t>Idecabtagene</a:t>
            </a:r>
            <a:r>
              <a:rPr lang="en-GB" u="sng" dirty="0"/>
              <a:t> </a:t>
            </a:r>
            <a:r>
              <a:rPr lang="en-GB" u="sng" dirty="0" err="1"/>
              <a:t>vicleucel</a:t>
            </a:r>
            <a:r>
              <a:rPr lang="en-GB" u="sng" dirty="0"/>
              <a:t> (ide-cel, bb2121)</a:t>
            </a:r>
          </a:p>
          <a:p>
            <a:endParaRPr lang="en-GB" dirty="0"/>
          </a:p>
          <a:p>
            <a:r>
              <a:rPr lang="en-GB" b="1" dirty="0">
                <a:effectLst/>
                <a:latin typeface=".AppleSystemUIFont"/>
              </a:rPr>
              <a:t>FDA Approval</a:t>
            </a:r>
            <a:endParaRPr lang="en-GB" dirty="0">
              <a:effectLst/>
              <a:latin typeface=".AppleSystemUIFont"/>
            </a:endParaRPr>
          </a:p>
          <a:p>
            <a:r>
              <a:rPr lang="en-GB" dirty="0">
                <a:effectLst/>
                <a:latin typeface=".AppleSystemUIFont"/>
              </a:rPr>
              <a:t>March 26, 2021</a:t>
            </a:r>
          </a:p>
          <a:p>
            <a:endParaRPr lang="en-GB" dirty="0"/>
          </a:p>
          <a:p>
            <a:r>
              <a:rPr lang="en-GB" b="1" dirty="0">
                <a:effectLst/>
              </a:rPr>
              <a:t>Indication</a:t>
            </a:r>
          </a:p>
          <a:p>
            <a:r>
              <a:rPr lang="en-GB" dirty="0">
                <a:effectLst/>
              </a:rPr>
              <a:t>Adult patients with relapsed or refractory multiple myeloma after four or more prior lines of therapy, including an immunomodulatory agent, a proteasome inhibitor, and an anti-CD38 monoclonal antibody</a:t>
            </a:r>
          </a:p>
          <a:p>
            <a:endParaRPr lang="en-GB" dirty="0">
              <a:effectLst/>
            </a:endParaRPr>
          </a:p>
          <a:p>
            <a:r>
              <a:rPr lang="en-GB" b="1" dirty="0">
                <a:effectLst/>
              </a:rPr>
              <a:t>Efficacy (</a:t>
            </a:r>
            <a:r>
              <a:rPr lang="en-GB" b="1" dirty="0" err="1">
                <a:effectLst/>
              </a:rPr>
              <a:t>KarMMa</a:t>
            </a:r>
            <a:r>
              <a:rPr lang="en-GB" b="1" dirty="0">
                <a:effectLst/>
              </a:rPr>
              <a:t> trial)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Overall Response Rate (ORR): 75.8%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Very Good Partial Response (VGPR) or better: 64.5%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Complete Response (CR) or stringent CR (</a:t>
            </a:r>
            <a:r>
              <a:rPr lang="en-GB" dirty="0" err="1">
                <a:effectLst/>
              </a:rPr>
              <a:t>sCR</a:t>
            </a:r>
            <a:r>
              <a:rPr lang="en-GB" dirty="0">
                <a:effectLst/>
              </a:rPr>
              <a:t>): 38.7%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Median duration of response: 10.3 months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Median progression-free survival (PFS): 8.8 months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Median overall survival (OS): 34.2 months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>
              <a:effectLst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effectLst/>
              </a:rPr>
              <a:t>Safety Profile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Grade 3/4 Cytokine Release Syndrome (CRS): 6.5%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Grade 3/4 neurotoxicity: 1.6%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>
              <a:effectLst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effectLst/>
              </a:rPr>
              <a:t>Biomarkers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Ide-cel expansion in blood and bone marrow correlated with clinical efficacy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Post-infusion reduction of soluble BCMA associated with response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>
              <a:effectLst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effectLst/>
              </a:rPr>
              <a:t>Ongoing Clinical Trial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NCT05032820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Combination therapy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Phase 2 trial testing bb2121 in combination with </a:t>
            </a:r>
            <a:r>
              <a:rPr lang="en-GB" b="1" dirty="0">
                <a:effectLst/>
              </a:rPr>
              <a:t>lenalidomide</a:t>
            </a:r>
            <a:r>
              <a:rPr lang="en-GB" dirty="0">
                <a:effectLst/>
              </a:rPr>
              <a:t> for multiple myeloma patients with sub-optimal response after autologous hematopoietic cell transplantation and maintenance lenalidomide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fkGroteskNeue"/>
              </a:rPr>
              <a:t>IMiDs</a:t>
            </a:r>
            <a:r>
              <a:rPr lang="en-GB" b="1" i="0" dirty="0">
                <a:effectLst/>
                <a:latin typeface="fkGroteskNeue"/>
              </a:rPr>
              <a:t> = Immunomodulatory Drugs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fkGroteskNeue"/>
              </a:rPr>
              <a:t>E.g., </a:t>
            </a:r>
            <a:r>
              <a:rPr lang="en-GB" b="1" i="0" dirty="0">
                <a:effectLst/>
                <a:latin typeface="fkGroteskNeue"/>
              </a:rPr>
              <a:t>Lenalidomide</a:t>
            </a:r>
            <a:r>
              <a:rPr lang="en-GB" b="0" i="0" dirty="0">
                <a:effectLst/>
                <a:latin typeface="fkGroteskNeue"/>
              </a:rPr>
              <a:t>, Pomalidomide, Thalidomide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fkGroteskNeue"/>
              </a:rPr>
              <a:t>MoA</a:t>
            </a:r>
            <a:r>
              <a:rPr lang="en-GB" b="0" i="0" dirty="0">
                <a:effectLst/>
                <a:latin typeface="fkGroteskNeue"/>
              </a:rPr>
              <a:t> = Modulate immune response by inhibiting </a:t>
            </a:r>
            <a:r>
              <a:rPr lang="en-GB" b="0" i="0" dirty="0" err="1">
                <a:effectLst/>
                <a:latin typeface="fkGroteskNeue"/>
              </a:rPr>
              <a:t>tumor</a:t>
            </a:r>
            <a:r>
              <a:rPr lang="en-GB" b="0" i="0" dirty="0">
                <a:effectLst/>
                <a:latin typeface="fkGroteskNeue"/>
              </a:rPr>
              <a:t> necrosis factor-alpha </a:t>
            </a:r>
            <a:r>
              <a:rPr lang="en-GB" b="0" i="0" dirty="0">
                <a:solidFill>
                  <a:srgbClr val="001D35"/>
                </a:solidFill>
                <a:effectLst/>
                <a:latin typeface="Google Sans"/>
              </a:rPr>
              <a:t>(TNF-</a:t>
            </a:r>
            <a:r>
              <a:rPr lang="el-GR" b="0" i="0" dirty="0">
                <a:solidFill>
                  <a:srgbClr val="001D35"/>
                </a:solidFill>
                <a:effectLst/>
                <a:latin typeface="Google Sans"/>
              </a:rPr>
              <a:t>α)</a:t>
            </a:r>
            <a:r>
              <a:rPr lang="en-GB" b="0" i="0" dirty="0">
                <a:solidFill>
                  <a:srgbClr val="001D35"/>
                </a:solidFill>
                <a:effectLst/>
                <a:latin typeface="fkGroteskNeue"/>
              </a:rPr>
              <a:t> and </a:t>
            </a:r>
            <a:r>
              <a:rPr lang="en-GB" b="0" i="0" dirty="0">
                <a:effectLst/>
                <a:latin typeface="fkGroteskNeue"/>
              </a:rPr>
              <a:t>block angiogenesis through the inhibition of vascular endothelial growth factor (VEGF)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i="0" dirty="0">
              <a:effectLst/>
              <a:latin typeface="fkGroteskNeue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i="0" dirty="0">
                <a:effectLst/>
                <a:latin typeface="fkGroteskNeue"/>
              </a:rPr>
              <a:t>Other:</a:t>
            </a:r>
          </a:p>
          <a:p>
            <a:pPr marL="171450" indent="-171450">
              <a:buFontTx/>
              <a:buChar char="-"/>
            </a:pPr>
            <a:r>
              <a:rPr lang="en-GB" b="0" i="0" dirty="0">
                <a:effectLst/>
                <a:latin typeface="fkGroteskNeue"/>
              </a:rPr>
              <a:t>AstraZeneca has successfully completed its acquisition of </a:t>
            </a:r>
            <a:r>
              <a:rPr lang="en-GB" b="0" i="0" dirty="0" err="1">
                <a:effectLst/>
                <a:latin typeface="fkGroteskNeue"/>
              </a:rPr>
              <a:t>Gracell</a:t>
            </a:r>
            <a:r>
              <a:rPr lang="en-GB" b="0" i="0" dirty="0">
                <a:effectLst/>
                <a:latin typeface="fkGroteskNeue"/>
              </a:rPr>
              <a:t> Biotechnologies Inc., a clinical-stage biopharmaceutical company </a:t>
            </a:r>
          </a:p>
          <a:p>
            <a:pPr marL="171450" indent="-171450">
              <a:buFontTx/>
              <a:buChar char="-"/>
            </a:pPr>
            <a:r>
              <a:rPr lang="en-GB" b="0" i="0" dirty="0">
                <a:effectLst/>
                <a:latin typeface="fkGroteskNeue"/>
              </a:rPr>
              <a:t>The deal, valued at approximately USD 1.2 billion, was finalised in early 2024</a:t>
            </a:r>
          </a:p>
          <a:p>
            <a:pPr marL="171450" indent="-171450">
              <a:buFontTx/>
              <a:buChar char="-"/>
            </a:pPr>
            <a:r>
              <a:rPr lang="en-GB" b="0" i="0" dirty="0">
                <a:effectLst/>
                <a:latin typeface="fkGroteskNeue"/>
              </a:rPr>
              <a:t>A Phase 1b/2 Study of GC012F (AZD0120), a Chimeric Antigen Receptor T-cell (CAR T) Therapy Targeting CD19 and B-cell Maturation Antigen (BCMA) in Subjects with Relapsed/Refractory Multiple Myeloma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1F279-442C-1E5B-5262-BB9C63D0F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71049-85EB-7D47-BDB6-4B69BA9D56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68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fkGroteskNeue"/>
              </a:rPr>
              <a:t>The future is Allogeneic, In-Vivo (less exhausted T-cell) Therapy, Neurology and Rheumatology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i="0" dirty="0">
              <a:effectLst/>
              <a:latin typeface="fkGroteskNeu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fkGroteskNeue"/>
              </a:rPr>
              <a:t>IMiDs</a:t>
            </a:r>
            <a:r>
              <a:rPr lang="en-GB" b="1" i="0" dirty="0">
                <a:effectLst/>
                <a:latin typeface="fkGroteskNeue"/>
              </a:rPr>
              <a:t> = Immunomodulatory Drugs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fkGroteskNeue"/>
              </a:rPr>
              <a:t>E.g., Lenalidomide, Pomalidomide, Thalidomide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fkGroteskNeue"/>
              </a:rPr>
              <a:t>MoA</a:t>
            </a:r>
            <a:r>
              <a:rPr lang="en-GB" b="0" i="0" dirty="0">
                <a:effectLst/>
                <a:latin typeface="fkGroteskNeue"/>
              </a:rPr>
              <a:t> = Modulate immune response by inhibiting </a:t>
            </a:r>
            <a:r>
              <a:rPr lang="en-GB" b="0" i="0" dirty="0" err="1">
                <a:effectLst/>
                <a:latin typeface="fkGroteskNeue"/>
              </a:rPr>
              <a:t>tumor</a:t>
            </a:r>
            <a:r>
              <a:rPr lang="en-GB" b="0" i="0" dirty="0">
                <a:effectLst/>
                <a:latin typeface="fkGroteskNeue"/>
              </a:rPr>
              <a:t> necrosis factor-alpha </a:t>
            </a:r>
            <a:r>
              <a:rPr lang="en-GB" b="0" i="0" dirty="0">
                <a:solidFill>
                  <a:srgbClr val="001D35"/>
                </a:solidFill>
                <a:effectLst/>
                <a:latin typeface="Google Sans"/>
              </a:rPr>
              <a:t>(TNF-</a:t>
            </a:r>
            <a:r>
              <a:rPr lang="el-GR" b="0" i="0" dirty="0">
                <a:solidFill>
                  <a:srgbClr val="001D35"/>
                </a:solidFill>
                <a:effectLst/>
                <a:latin typeface="Google Sans"/>
              </a:rPr>
              <a:t>α)</a:t>
            </a:r>
            <a:r>
              <a:rPr lang="en-GB" b="0" i="0" dirty="0">
                <a:solidFill>
                  <a:srgbClr val="001D35"/>
                </a:solidFill>
                <a:effectLst/>
                <a:latin typeface="fkGroteskNeue"/>
              </a:rPr>
              <a:t> and </a:t>
            </a:r>
            <a:r>
              <a:rPr lang="en-GB" b="0" i="0" dirty="0">
                <a:effectLst/>
                <a:latin typeface="fkGroteskNeue"/>
              </a:rPr>
              <a:t>block angiogenesis through the inhibition of vascular endothelial growth factor (VEGF)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i="0" dirty="0">
              <a:effectLst/>
              <a:latin typeface="fkGroteskNeu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fkGroteskNeue"/>
              </a:rPr>
              <a:t>PIs = Protease Inhibitors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fkGroteskNeue"/>
              </a:rPr>
              <a:t>Example drugs = Nelfinavir, Atazanavir, Ritonavir, Saquinavir (oral)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fkGroteskNeue"/>
              </a:rPr>
              <a:t>MoA</a:t>
            </a:r>
            <a:r>
              <a:rPr lang="en-GB" b="0" i="0" dirty="0">
                <a:effectLst/>
                <a:latin typeface="fkGroteskNeue"/>
              </a:rPr>
              <a:t> = Inhibit cellular proteases, reduce angiogenesis by decreasing VEGF production, and induce endoplasmic reticulum stress leading to cancer cell death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i="0" dirty="0">
              <a:effectLst/>
              <a:latin typeface="fkGroteskNeu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fkGroteskNeue"/>
              </a:rPr>
              <a:t>mAbs</a:t>
            </a:r>
            <a:r>
              <a:rPr lang="en-GB" b="1" i="0" dirty="0">
                <a:effectLst/>
                <a:latin typeface="fkGroteskNeue"/>
              </a:rPr>
              <a:t> = Monoclonal Antibodies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fkGroteskNeue"/>
              </a:rPr>
              <a:t>Example drugs = Rituximab, Trastuzumab, Pembrolizumab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fkGroteskNeue"/>
              </a:rPr>
              <a:t>MoA</a:t>
            </a:r>
            <a:r>
              <a:rPr lang="en-GB" b="0" i="0" dirty="0">
                <a:effectLst/>
                <a:latin typeface="fkGroteskNeue"/>
              </a:rPr>
              <a:t> = Bind specifically to target antigens on cancer cells, activate immune responses (e.g., ADCC), and block signalling pathways crucial for cancer cell survival and proliferation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i="0" dirty="0">
              <a:effectLst/>
              <a:latin typeface="fkGroteskNeu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i="0" dirty="0" err="1">
                <a:effectLst/>
                <a:latin typeface="fkGroteskNeue"/>
              </a:rPr>
              <a:t>BsAbs</a:t>
            </a:r>
            <a:r>
              <a:rPr lang="en-GB" b="1" i="0" dirty="0">
                <a:effectLst/>
                <a:latin typeface="fkGroteskNeue"/>
              </a:rPr>
              <a:t> = Bispecific Antibodies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fkGroteskNeue"/>
              </a:rPr>
              <a:t>Example drugs = Blinatumomab, Catumaxomab, </a:t>
            </a:r>
            <a:r>
              <a:rPr lang="en-GB" b="0" i="0" dirty="0" err="1">
                <a:effectLst/>
                <a:latin typeface="fkGroteskNeue"/>
              </a:rPr>
              <a:t>Emicizumab</a:t>
            </a:r>
            <a:r>
              <a:rPr lang="en-GB" b="0" i="0" dirty="0">
                <a:effectLst/>
                <a:latin typeface="fkGroteskNeue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fkGroteskNeue"/>
              </a:rPr>
              <a:t>MoA</a:t>
            </a:r>
            <a:r>
              <a:rPr lang="en-GB" b="0" i="0" dirty="0">
                <a:effectLst/>
                <a:latin typeface="fkGroteskNeue"/>
              </a:rPr>
              <a:t> = Target two distinct antigens simultaneously, typically one on cancer cells and one on immune cells, bridging them to enhance anti-</a:t>
            </a:r>
            <a:r>
              <a:rPr lang="en-GB" b="0" i="0" dirty="0" err="1">
                <a:effectLst/>
                <a:latin typeface="fkGroteskNeue"/>
              </a:rPr>
              <a:t>tumor</a:t>
            </a:r>
            <a:r>
              <a:rPr lang="en-GB" b="0" i="0" dirty="0">
                <a:effectLst/>
                <a:latin typeface="fkGroteskNeue"/>
              </a:rPr>
              <a:t> immune responses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i="0" dirty="0">
              <a:effectLst/>
              <a:latin typeface="fkGroteskNeue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1" i="0" dirty="0">
                <a:effectLst/>
                <a:latin typeface="fkGroteskNeue"/>
              </a:rPr>
              <a:t>ADCs = Antibody-Drug Conjugates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fkGroteskNeue"/>
              </a:rPr>
              <a:t>Example drugs = Trastuzumab emtansine, Brentuximab </a:t>
            </a:r>
            <a:r>
              <a:rPr lang="en-GB" b="0" i="0" dirty="0" err="1">
                <a:effectLst/>
                <a:latin typeface="fkGroteskNeue"/>
              </a:rPr>
              <a:t>vedotin</a:t>
            </a:r>
            <a:r>
              <a:rPr lang="en-GB" b="0" i="0" dirty="0">
                <a:effectLst/>
                <a:latin typeface="fkGroteskNeue"/>
              </a:rPr>
              <a:t>, </a:t>
            </a:r>
            <a:r>
              <a:rPr lang="en-GB" b="0" i="0" dirty="0" err="1">
                <a:effectLst/>
                <a:latin typeface="fkGroteskNeue"/>
              </a:rPr>
              <a:t>Enfortumab</a:t>
            </a:r>
            <a:r>
              <a:rPr lang="en-GB" b="0" i="0" dirty="0">
                <a:effectLst/>
                <a:latin typeface="fkGroteskNeue"/>
              </a:rPr>
              <a:t> </a:t>
            </a:r>
            <a:r>
              <a:rPr lang="en-GB" b="0" i="0" dirty="0" err="1">
                <a:effectLst/>
                <a:latin typeface="fkGroteskNeue"/>
              </a:rPr>
              <a:t>vedotin</a:t>
            </a:r>
            <a:r>
              <a:rPr lang="en-GB" b="0" i="0" dirty="0">
                <a:effectLst/>
                <a:latin typeface="fkGroteskNeue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 err="1">
                <a:effectLst/>
                <a:latin typeface="fkGroteskNeue"/>
              </a:rPr>
              <a:t>MoA</a:t>
            </a:r>
            <a:r>
              <a:rPr lang="en-GB" b="0" i="0" dirty="0">
                <a:effectLst/>
                <a:latin typeface="fkGroteskNeue"/>
              </a:rPr>
              <a:t> = Selectively deliver cytotoxic payloads to cancer cells via receptor-mediated endocytosis, releasing the cytotoxic agents inside cancer cells</a:t>
            </a:r>
          </a:p>
          <a:p>
            <a:endParaRPr lang="en-GB" b="1" dirty="0">
              <a:effectLst/>
              <a:latin typeface=".AppleSystemUIFont"/>
            </a:endParaRPr>
          </a:p>
          <a:p>
            <a:r>
              <a:rPr lang="en-GB" b="1" dirty="0">
                <a:effectLst/>
                <a:latin typeface=".AppleSystemUIFont"/>
              </a:rPr>
              <a:t>Introduction in earlier lines</a:t>
            </a:r>
          </a:p>
          <a:p>
            <a:r>
              <a:rPr lang="en-GB" dirty="0">
                <a:effectLst/>
                <a:latin typeface=".AppleSystemUIFont"/>
              </a:rPr>
              <a:t>To potentially improve outcomes by using CAR T-cell therapy before patients become heavily pretreated and refractory to multiple therapies.</a:t>
            </a:r>
          </a:p>
          <a:p>
            <a:endParaRPr lang="en-GB" dirty="0">
              <a:effectLst/>
              <a:latin typeface=".AppleSystemUIFont"/>
            </a:endParaRPr>
          </a:p>
          <a:p>
            <a:r>
              <a:rPr lang="en-GB" b="1" dirty="0">
                <a:effectLst/>
                <a:latin typeface=".AppleSystemUIFont"/>
              </a:rPr>
              <a:t>Combination therapies (e.g., </a:t>
            </a:r>
            <a:r>
              <a:rPr lang="en-GB" b="1" dirty="0" err="1">
                <a:effectLst/>
                <a:latin typeface=".AppleSystemUIFont"/>
              </a:rPr>
              <a:t>IMiDs</a:t>
            </a:r>
            <a:r>
              <a:rPr lang="en-GB" b="1" dirty="0">
                <a:effectLst/>
                <a:latin typeface=".AppleSystemUIFont"/>
              </a:rPr>
              <a:t>, PIs, </a:t>
            </a:r>
            <a:r>
              <a:rPr lang="en-GB" b="1" dirty="0" err="1">
                <a:effectLst/>
                <a:latin typeface=".AppleSystemUIFont"/>
              </a:rPr>
              <a:t>mAbs</a:t>
            </a:r>
            <a:r>
              <a:rPr lang="en-GB" b="1" dirty="0">
                <a:effectLst/>
                <a:latin typeface=".AppleSystemUIFont"/>
              </a:rPr>
              <a:t>)</a:t>
            </a:r>
          </a:p>
          <a:p>
            <a:r>
              <a:rPr lang="en-GB" dirty="0">
                <a:effectLst/>
                <a:latin typeface=".AppleSystemUIFont"/>
              </a:rPr>
              <a:t>To enhance anti-</a:t>
            </a:r>
            <a:r>
              <a:rPr lang="en-GB" dirty="0" err="1">
                <a:effectLst/>
                <a:latin typeface=".AppleSystemUIFont"/>
              </a:rPr>
              <a:t>tumor</a:t>
            </a:r>
            <a:r>
              <a:rPr lang="en-GB" dirty="0">
                <a:effectLst/>
                <a:latin typeface=".AppleSystemUIFont"/>
              </a:rPr>
              <a:t> effects, overcome immunosuppressive microenvironments, and potentially improve durability of response.</a:t>
            </a:r>
          </a:p>
          <a:p>
            <a:endParaRPr lang="en-GB" dirty="0">
              <a:effectLst/>
              <a:latin typeface=".AppleSystemUIFont"/>
            </a:endParaRPr>
          </a:p>
          <a:p>
            <a:r>
              <a:rPr lang="en-GB" b="1" dirty="0">
                <a:effectLst/>
                <a:latin typeface=".AppleSystemUIFont"/>
              </a:rPr>
              <a:t>Advanced Antigen Targeting</a:t>
            </a:r>
          </a:p>
          <a:p>
            <a:r>
              <a:rPr lang="en-GB" dirty="0">
                <a:effectLst/>
                <a:latin typeface=".AppleSystemUIFont"/>
              </a:rPr>
              <a:t>To address </a:t>
            </a:r>
            <a:r>
              <a:rPr lang="en-GB" dirty="0" err="1">
                <a:effectLst/>
                <a:latin typeface=".AppleSystemUIFont"/>
              </a:rPr>
              <a:t>tumor</a:t>
            </a:r>
            <a:r>
              <a:rPr lang="en-GB" dirty="0">
                <a:effectLst/>
                <a:latin typeface=".AppleSystemUIFont"/>
              </a:rPr>
              <a:t> heterogeneity, reduce the risk of antigen escape, and improve overall efficacy and reduce relapse rates.</a:t>
            </a:r>
          </a:p>
          <a:p>
            <a:endParaRPr lang="en-GB" dirty="0">
              <a:effectLst/>
              <a:latin typeface=".AppleSystemUIFont"/>
            </a:endParaRPr>
          </a:p>
          <a:p>
            <a:r>
              <a:rPr lang="en-GB" dirty="0">
                <a:effectLst/>
              </a:rPr>
              <a:t>Enhanced Safety Profile</a:t>
            </a:r>
            <a:br>
              <a:rPr lang="en-GB" dirty="0"/>
            </a:br>
            <a:r>
              <a:rPr lang="en-GB" dirty="0">
                <a:effectLst/>
              </a:rPr>
              <a:t>To reduce severe side effects like cytokine release syndrome and neurotoxicity, making the therapy more tolerable and accessible to a broader patient population.</a:t>
            </a:r>
            <a:br>
              <a:rPr lang="en-GB" dirty="0"/>
            </a:br>
            <a:endParaRPr lang="en-GB" dirty="0">
              <a:effectLst/>
              <a:latin typeface=".AppleSystemUIFont"/>
            </a:endParaRPr>
          </a:p>
          <a:p>
            <a:r>
              <a:rPr lang="en-GB" b="1" dirty="0">
                <a:effectLst/>
              </a:rPr>
              <a:t>Precision Cost Reduction</a:t>
            </a:r>
          </a:p>
          <a:p>
            <a:r>
              <a:rPr lang="en-GB" dirty="0">
                <a:effectLst/>
              </a:rPr>
              <a:t>To make CAR T-cell therapy more accessible by optimizing manufacturing processes and exploring off-the-shelf options.</a:t>
            </a:r>
          </a:p>
          <a:p>
            <a:endParaRPr lang="en-GB" dirty="0">
              <a:effectLst/>
            </a:endParaRPr>
          </a:p>
          <a:p>
            <a:r>
              <a:rPr lang="en-GB" b="1" dirty="0">
                <a:effectLst/>
              </a:rPr>
              <a:t>Expanding Therapeutic Applications</a:t>
            </a:r>
          </a:p>
          <a:p>
            <a:r>
              <a:rPr lang="en-GB" dirty="0">
                <a:effectLst/>
              </a:rPr>
              <a:t>To extend the benefits of CAR T-cell therapy beyond </a:t>
            </a:r>
            <a:r>
              <a:rPr lang="en-GB" dirty="0" err="1">
                <a:effectLst/>
              </a:rPr>
              <a:t>hematological</a:t>
            </a:r>
            <a:r>
              <a:rPr lang="en-GB" dirty="0">
                <a:effectLst/>
              </a:rPr>
              <a:t> malignancies, potentially addressing solid </a:t>
            </a:r>
            <a:r>
              <a:rPr lang="en-GB" dirty="0" err="1">
                <a:effectLst/>
              </a:rPr>
              <a:t>tumors</a:t>
            </a:r>
            <a:r>
              <a:rPr lang="en-GB" dirty="0">
                <a:effectLst/>
              </a:rPr>
              <a:t> and other cancer types</a:t>
            </a:r>
          </a:p>
          <a:p>
            <a:endParaRPr lang="en-GB" b="1" dirty="0">
              <a:effectLst/>
            </a:endParaRPr>
          </a:p>
          <a:p>
            <a:r>
              <a:rPr lang="en-GB" b="1" dirty="0">
                <a:effectLst/>
              </a:rPr>
              <a:t>Allogeneic Cell Sourcing</a:t>
            </a:r>
          </a:p>
          <a:p>
            <a:r>
              <a:rPr lang="en-GB" dirty="0">
                <a:effectLst/>
              </a:rPr>
              <a:t>To create "off-the-shelf" products from donor T-cells, potentially reducing production time and costs while increasing accessibility.</a:t>
            </a:r>
          </a:p>
          <a:p>
            <a:endParaRPr lang="en-GB" b="0" dirty="0">
              <a:effectLst/>
            </a:endParaRPr>
          </a:p>
          <a:p>
            <a:r>
              <a:rPr lang="en-GB" b="1" dirty="0"/>
              <a:t>To unlock the full potential of CAR T, investment is necessary in four areas: </a:t>
            </a:r>
          </a:p>
          <a:p>
            <a:pPr marL="228600" indent="-228600">
              <a:buAutoNum type="arabicPeriod"/>
            </a:pPr>
            <a:r>
              <a:rPr lang="en-GB" b="0" dirty="0"/>
              <a:t>optimizing autologous CAR Ts for liquid </a:t>
            </a:r>
            <a:r>
              <a:rPr lang="en-GB" b="0" dirty="0" err="1"/>
              <a:t>tumors</a:t>
            </a:r>
            <a:r>
              <a:rPr lang="en-GB" b="0" dirty="0"/>
              <a:t>,</a:t>
            </a:r>
          </a:p>
          <a:p>
            <a:pPr marL="228600" indent="-228600">
              <a:buAutoNum type="arabicPeriod"/>
            </a:pPr>
            <a:r>
              <a:rPr lang="en-GB" b="0" dirty="0"/>
              <a:t>expanding the number of healthcare settings that administer CAR T</a:t>
            </a:r>
          </a:p>
          <a:p>
            <a:pPr marL="228600" indent="-228600">
              <a:buAutoNum type="arabicPeriod"/>
            </a:pPr>
            <a:r>
              <a:rPr lang="en-GB" b="0" dirty="0"/>
              <a:t>shortening the innovation cycle time to enable success in solid </a:t>
            </a:r>
            <a:r>
              <a:rPr lang="en-GB" b="0" dirty="0" err="1"/>
              <a:t>tumors</a:t>
            </a:r>
            <a:endParaRPr lang="en-GB" b="0" dirty="0"/>
          </a:p>
          <a:p>
            <a:pPr marL="228600" indent="-228600">
              <a:buAutoNum type="arabicPeriod"/>
            </a:pPr>
            <a:r>
              <a:rPr lang="en-GB" b="0" dirty="0"/>
              <a:t>and innovating in the manufacturing of next-generation CAR T-cell therapies.</a:t>
            </a:r>
          </a:p>
          <a:p>
            <a:pPr marL="228600" indent="-228600">
              <a:buAutoNum type="arabicPeriod"/>
            </a:pPr>
            <a:endParaRPr lang="en-GB" b="0" dirty="0"/>
          </a:p>
          <a:p>
            <a:pPr marL="0" indent="0">
              <a:buNone/>
            </a:pPr>
            <a:r>
              <a:rPr lang="en-GB" b="0" dirty="0"/>
              <a:t>In the inpatient setting, the current diagnosis-related group payment is insufficient to cover the cost of CAR T care. Even with the outlier and new technology add-on payments (NTAP), hospitals have stated that they are expected to take a net loss on Medicare patients treated with CAR 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62F84-20A0-5644-AE03-FA45D161476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50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28269-0DB6-9E2F-A042-D50BCB031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831184-854D-04B2-083E-F55EFB64F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E90C4-3C6F-3140-2B50-9674504F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26F7-30B9-B247-B327-DBC57096E437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4339D-5880-C7C9-6F2B-20356A9D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0C4B5-659F-A867-B118-4DA51836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A1BE-1929-CC43-A0B0-7FD107F04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43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AD91-D908-12AB-D929-C16DDEB13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5D6337-4F59-448E-4797-2072C29D7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890DF-B54D-A2B7-78C3-50927061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26F7-30B9-B247-B327-DBC57096E437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A6602-60B6-FAF3-FE4D-FD02D7E53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BA5A4-21D4-764A-0CFC-525364F6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A1BE-1929-CC43-A0B0-7FD107F04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C2B39-14DF-903C-F39A-E563FD66E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180E4-6800-D62F-1E83-81259BD55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0CECF-D403-6F8B-C489-03EAD5ED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26F7-30B9-B247-B327-DBC57096E437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29FAA-1A21-0744-F32A-63AD5DC6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BDCF-4E84-7A9C-F1E4-301ADBA7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A1BE-1929-CC43-A0B0-7FD107F04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50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3B7E1-254C-8785-E880-9C0858E7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14CE2-B72D-4C38-EACC-1BBD62E40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16F1C-7586-0D9E-C542-C1FA9D4A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26F7-30B9-B247-B327-DBC57096E437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0A84F-1FAC-599A-6BEA-CF2F1472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56850-91B7-3D84-B0FB-2DD09ED9E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A1BE-1929-CC43-A0B0-7FD107F04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81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DCB6-63F9-B6CD-D66E-025E4FAD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902C3-F891-48F1-4611-FA761B219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46DF6-296C-9533-2046-DB5C3D9D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26F7-30B9-B247-B327-DBC57096E437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6CDD3-ED30-6C88-78BC-67136AF3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395F0-9A3F-EE3E-7E6D-9FDAC6A2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A1BE-1929-CC43-A0B0-7FD107F04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2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09C2-96F6-A844-D453-8BB508B2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312FE-240C-65B2-DF72-53804C49C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0351D-4550-E617-8297-D6121F4A4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00E1C-7B1D-8AE3-2E39-F6772E2E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26F7-30B9-B247-B327-DBC57096E437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AE8E3-3499-B085-6A09-6C8C069A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E73FC-57A0-69B8-20F6-6595E3DE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A1BE-1929-CC43-A0B0-7FD107F04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51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EA8A-3B7A-8594-36E2-28558D49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58FAB-786E-359E-6008-87AE01EAE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662EC-84DC-7ADB-BD55-C8E024887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7FE4BC-1768-9E95-BF39-E5C8F2DFC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FB9516-02F4-998A-133F-5BB9D21D3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C21F0C-11CD-7286-6C62-089B54DB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26F7-30B9-B247-B327-DBC57096E437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248632-6904-0BA9-A4F8-4C059B6E1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31CFC-F349-DCBC-A4B6-DD9B8CE4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A1BE-1929-CC43-A0B0-7FD107F04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77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B307-908C-352B-EEBB-369D2CEA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27B19-FAF6-4BBB-25CB-CB2EAAC1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26F7-30B9-B247-B327-DBC57096E437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79D1B9-6581-787B-CD2F-42494B9B5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9A3F8-2FDF-C6D4-19AC-A06CC62B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A1BE-1929-CC43-A0B0-7FD107F04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94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D78D5-692F-BD81-D14B-5484F549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26F7-30B9-B247-B327-DBC57096E437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A7EBCF-DB7F-DA54-FF28-CCA67462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D6757-9647-98C3-0619-3B458F42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A1BE-1929-CC43-A0B0-7FD107F04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8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C59CF-06BB-8D11-30CC-36852B80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72F04-FF6F-1527-78D0-D4E93184F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90CC7-C14D-1CA0-8DEB-7085CBE67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B3531-E19D-7124-D3B1-3E0DBA7F5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26F7-30B9-B247-B327-DBC57096E437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F9701-B298-5B1C-A010-8AD08188D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438C5-BE47-5706-4457-FE16C4BE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A1BE-1929-CC43-A0B0-7FD107F04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19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43AB7-9875-5481-147F-6305F448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C2FE2F-B395-2674-50B0-FA6A5F6FF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F7063-BAC4-52FC-0962-0231227DD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C112B-84D1-14F8-2071-473CBB66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26F7-30B9-B247-B327-DBC57096E437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55F5C-634B-7A20-4EA3-015FAED2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9844C-18FD-7B46-A28B-AF10D10D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A1BE-1929-CC43-A0B0-7FD107F04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95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3CCE13-04A6-4897-3CD4-AB713101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31214-1AE5-F7E0-68F3-3E3BEBC82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44E9E-0132-DE06-5265-44F13BA9A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1226F7-30B9-B247-B327-DBC57096E437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B5B37-3938-A34E-CD3C-91D7702BC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92F54-6229-5701-64F0-1CBEE54AA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25A1BE-1929-CC43-A0B0-7FD107F04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18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s://cancerci.biomedcentral.com/articles/10.1186/s12935-024-03315-3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oche.com/media/releases/med-cor-2024-11-26b" TargetMode="External"/><Relationship Id="rId4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ancerci.biomedcentral.com/articles/10.1186/s12935-024-03315-3" TargetMode="External"/><Relationship Id="rId13" Type="http://schemas.openxmlformats.org/officeDocument/2006/relationships/hyperlink" Target="https://allogene.com/" TargetMode="External"/><Relationship Id="rId3" Type="http://schemas.openxmlformats.org/officeDocument/2006/relationships/hyperlink" Target="https://www.sciencedirect.com/science/article/pii/S000649712409373" TargetMode="External"/><Relationship Id="rId7" Type="http://schemas.openxmlformats.org/officeDocument/2006/relationships/hyperlink" Target="https://pmc.ncbi.nlm.nih.gov/articles/PMC10786140/" TargetMode="External"/><Relationship Id="rId12" Type="http://schemas.openxmlformats.org/officeDocument/2006/relationships/hyperlink" Target="https://kyvernatx.com/platform-pipeline/" TargetMode="External"/><Relationship Id="rId2" Type="http://schemas.openxmlformats.org/officeDocument/2006/relationships/hyperlink" Target="https://pmc.ncbi.nlm.nih.gov/articles/PMC1022559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acrjournals.org/cancerdiscovery/article/8/8/958/10154/Clinical-and-Biological-Correlates-o" TargetMode="External"/><Relationship Id="rId11" Type="http://schemas.openxmlformats.org/officeDocument/2006/relationships/hyperlink" Target="https://www.aucatzylhcp.com/" TargetMode="External"/><Relationship Id="rId5" Type="http://schemas.openxmlformats.org/officeDocument/2006/relationships/hyperlink" Target="https://www.nature.com/articles/s41408-022-00629-1" TargetMode="External"/><Relationship Id="rId10" Type="http://schemas.openxmlformats.org/officeDocument/2006/relationships/hyperlink" Target="https://pmc.ncbi.nlm.nih.gov/articles/PMC9043864/" TargetMode="External"/><Relationship Id="rId4" Type="http://schemas.openxmlformats.org/officeDocument/2006/relationships/hyperlink" Target="https://pubmed.ncbi.nlm.nih.gov/33708205/" TargetMode="External"/><Relationship Id="rId9" Type="http://schemas.openxmlformats.org/officeDocument/2006/relationships/hyperlink" Target="https://www.frontiersin.org/journals/molecular-medicine/articles/10.3389/fmmed.2024.1310002/fu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5CAB2-1542-9865-71FE-7CC0C93EA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7263"/>
            <a:ext cx="9144000" cy="3155559"/>
          </a:xfrm>
        </p:spPr>
        <p:txBody>
          <a:bodyPr>
            <a:normAutofit fontScale="90000"/>
          </a:bodyPr>
          <a:lstStyle/>
          <a:p>
            <a:r>
              <a:rPr lang="en-GB" sz="6700" b="1" i="0" dirty="0">
                <a:solidFill>
                  <a:srgbClr val="2822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CAR T-Cell Therapy</a:t>
            </a:r>
            <a:br>
              <a:rPr lang="en-GB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</a:br>
            <a:br>
              <a:rPr lang="en-GB" sz="4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GB" sz="4400" b="0" i="0" dirty="0">
                <a:solidFill>
                  <a:srgbClr val="28224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Challenges in Developing and Commercialising CAR T-Cell Therapies: Key Industry Players</a:t>
            </a:r>
            <a:endParaRPr lang="en-GB" b="1" dirty="0">
              <a:solidFill>
                <a:srgbClr val="282244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52FB927-0B88-7AAF-2D89-BF68A0560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4241" y="6161263"/>
            <a:ext cx="1478568" cy="369398"/>
          </a:xfrm>
        </p:spPr>
        <p:txBody>
          <a:bodyPr>
            <a:noAutofit/>
          </a:bodyPr>
          <a:lstStyle/>
          <a:p>
            <a:r>
              <a:rPr lang="en-GB" sz="2000" i="1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Issy Rahim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1012815-2272-82A0-A78C-3186B5066FE2}"/>
              </a:ext>
            </a:extLst>
          </p:cNvPr>
          <p:cNvCxnSpPr>
            <a:cxnSpLocks/>
          </p:cNvCxnSpPr>
          <p:nvPr/>
        </p:nvCxnSpPr>
        <p:spPr>
          <a:xfrm>
            <a:off x="469603" y="696737"/>
            <a:ext cx="11252794" cy="0"/>
          </a:xfrm>
          <a:prstGeom prst="line">
            <a:avLst/>
          </a:prstGeom>
          <a:ln>
            <a:solidFill>
              <a:srgbClr val="976FC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A3CEA2-19F2-9265-57AD-CB7A892197DB}"/>
              </a:ext>
            </a:extLst>
          </p:cNvPr>
          <p:cNvCxnSpPr>
            <a:cxnSpLocks/>
          </p:cNvCxnSpPr>
          <p:nvPr/>
        </p:nvCxnSpPr>
        <p:spPr>
          <a:xfrm>
            <a:off x="401509" y="5993214"/>
            <a:ext cx="11252794" cy="0"/>
          </a:xfrm>
          <a:prstGeom prst="line">
            <a:avLst/>
          </a:prstGeom>
          <a:ln>
            <a:solidFill>
              <a:srgbClr val="976FC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52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CF95E-670C-AF04-BA7B-21757A876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03" y="1843226"/>
            <a:ext cx="581457" cy="3264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</a:p>
          <a:p>
            <a:pPr marL="0" indent="0">
              <a:buNone/>
            </a:pPr>
            <a:r>
              <a:rPr lang="en-GB" sz="3600" b="1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endParaRPr lang="en-GB" sz="3600" dirty="0">
              <a:solidFill>
                <a:srgbClr val="282244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3600" b="1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2 </a:t>
            </a:r>
          </a:p>
          <a:p>
            <a:pPr marL="0" indent="0">
              <a:buNone/>
            </a:pPr>
            <a:endParaRPr lang="en-GB" sz="3600" b="1" dirty="0">
              <a:solidFill>
                <a:srgbClr val="282244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3600" b="1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4E265C-CA94-1731-4917-B65AA514FCBB}"/>
              </a:ext>
            </a:extLst>
          </p:cNvPr>
          <p:cNvSpPr txBox="1">
            <a:spLocks/>
          </p:cNvSpPr>
          <p:nvPr/>
        </p:nvSpPr>
        <p:spPr>
          <a:xfrm>
            <a:off x="1327782" y="1977855"/>
            <a:ext cx="10864218" cy="3137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Overview of CAR T-Cell Therapy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b="1" dirty="0">
              <a:solidFill>
                <a:srgbClr val="282244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Commercial challenges in Development and Manufacture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200" b="1" dirty="0">
              <a:solidFill>
                <a:srgbClr val="282244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Competitive Intelligence and Key Recommendations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F32DA8-F42B-B578-F567-DD8E49233561}"/>
              </a:ext>
            </a:extLst>
          </p:cNvPr>
          <p:cNvCxnSpPr>
            <a:cxnSpLocks/>
          </p:cNvCxnSpPr>
          <p:nvPr/>
        </p:nvCxnSpPr>
        <p:spPr>
          <a:xfrm>
            <a:off x="1136835" y="1796661"/>
            <a:ext cx="0" cy="3247458"/>
          </a:xfrm>
          <a:prstGeom prst="line">
            <a:avLst/>
          </a:prstGeom>
          <a:ln w="38100">
            <a:solidFill>
              <a:srgbClr val="976FC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EB8F93-D466-4BBA-9520-BB623918EF38}"/>
              </a:ext>
            </a:extLst>
          </p:cNvPr>
          <p:cNvCxnSpPr>
            <a:cxnSpLocks/>
          </p:cNvCxnSpPr>
          <p:nvPr/>
        </p:nvCxnSpPr>
        <p:spPr>
          <a:xfrm>
            <a:off x="469603" y="696737"/>
            <a:ext cx="11252794" cy="0"/>
          </a:xfrm>
          <a:prstGeom prst="line">
            <a:avLst/>
          </a:prstGeom>
          <a:ln>
            <a:solidFill>
              <a:srgbClr val="976FC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C9241CBE-A378-F1C7-F79B-165C3B6A771D}"/>
              </a:ext>
            </a:extLst>
          </p:cNvPr>
          <p:cNvSpPr txBox="1">
            <a:spLocks noChangeArrowheads="1"/>
          </p:cNvSpPr>
          <p:nvPr/>
        </p:nvSpPr>
        <p:spPr>
          <a:xfrm>
            <a:off x="364428" y="225844"/>
            <a:ext cx="11344758" cy="451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8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Presentation Outline</a:t>
            </a:r>
            <a:endParaRPr lang="en-US" altLang="en-US" sz="2800" dirty="0">
              <a:solidFill>
                <a:srgbClr val="282244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5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E3F5E0-4376-5ED2-DB8A-1F7D41E9832A}"/>
              </a:ext>
            </a:extLst>
          </p:cNvPr>
          <p:cNvSpPr txBox="1"/>
          <p:nvPr/>
        </p:nvSpPr>
        <p:spPr>
          <a:xfrm>
            <a:off x="469603" y="1399882"/>
            <a:ext cx="5281882" cy="28212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Chimeric Antigen Receptor (CAR) T-Cell Therapy is an immunotherapy for </a:t>
            </a: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blood cancers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approved for use in 2017</a:t>
            </a:r>
            <a:r>
              <a:rPr lang="en-US" sz="1400" baseline="30000" dirty="0">
                <a:latin typeface="Roboto" panose="02000000000000000000" pitchFamily="2" charset="0"/>
                <a:ea typeface="Roboto" panose="02000000000000000000" pitchFamily="2" charset="0"/>
              </a:rPr>
              <a:t>[1]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Remarkable efficacy with </a:t>
            </a: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complete remission (CR) rates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of 60-80% reported in some clinical trials for B-cell malignancies</a:t>
            </a:r>
            <a:r>
              <a:rPr lang="en-US" sz="1400" baseline="30000" dirty="0">
                <a:latin typeface="Roboto" panose="02000000000000000000" pitchFamily="2" charset="0"/>
                <a:ea typeface="Roboto" panose="02000000000000000000" pitchFamily="2" charset="0"/>
              </a:rPr>
              <a:t>[2]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Significant incidence of </a:t>
            </a: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side effects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including cytokine release syndrome (CRS) in 37-93% of patients</a:t>
            </a:r>
            <a:r>
              <a:rPr lang="en-US" sz="1400" baseline="30000" dirty="0">
                <a:latin typeface="Roboto" panose="02000000000000000000" pitchFamily="2" charset="0"/>
                <a:ea typeface="Roboto" panose="02000000000000000000" pitchFamily="2" charset="0"/>
              </a:rPr>
              <a:t>[3]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and neurotoxicity in 18-42% of patients</a:t>
            </a:r>
            <a:r>
              <a:rPr lang="en-US" sz="1400" baseline="30000" dirty="0">
                <a:latin typeface="Roboto" panose="02000000000000000000" pitchFamily="2" charset="0"/>
                <a:ea typeface="Roboto" panose="02000000000000000000" pitchFamily="2" charset="0"/>
              </a:rPr>
              <a:t>[4][5]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400" baseline="30000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RWE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 remission in 80-90% of patients; approximately 50% of those experience a relapse within 12 months</a:t>
            </a:r>
            <a:r>
              <a:rPr lang="en-US" sz="1400" baseline="30000" dirty="0">
                <a:latin typeface="Roboto" panose="02000000000000000000" pitchFamily="2" charset="0"/>
                <a:ea typeface="Roboto" panose="02000000000000000000" pitchFamily="2" charset="0"/>
              </a:rPr>
              <a:t>[6]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US" sz="1400" baseline="30000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181A31-B6E5-2404-A384-1CE22BDCAB19}"/>
              </a:ext>
            </a:extLst>
          </p:cNvPr>
          <p:cNvSpPr txBox="1"/>
          <p:nvPr/>
        </p:nvSpPr>
        <p:spPr>
          <a:xfrm>
            <a:off x="479889" y="834746"/>
            <a:ext cx="5453042" cy="338554"/>
          </a:xfrm>
          <a:prstGeom prst="rect">
            <a:avLst/>
          </a:prstGeom>
          <a:solidFill>
            <a:srgbClr val="976FC3">
              <a:alpha val="11962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Introduction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C2B372-545C-9125-3D76-78C8813E7991}"/>
              </a:ext>
            </a:extLst>
          </p:cNvPr>
          <p:cNvSpPr txBox="1"/>
          <p:nvPr/>
        </p:nvSpPr>
        <p:spPr>
          <a:xfrm>
            <a:off x="6256144" y="3773928"/>
            <a:ext cx="5453042" cy="338554"/>
          </a:xfrm>
          <a:prstGeom prst="rect">
            <a:avLst/>
          </a:prstGeom>
          <a:solidFill>
            <a:srgbClr val="976FC3">
              <a:alpha val="11962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Key Players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61D061-060B-736E-4878-5A195A71604E}"/>
              </a:ext>
            </a:extLst>
          </p:cNvPr>
          <p:cNvCxnSpPr>
            <a:cxnSpLocks/>
          </p:cNvCxnSpPr>
          <p:nvPr/>
        </p:nvCxnSpPr>
        <p:spPr>
          <a:xfrm>
            <a:off x="469603" y="696737"/>
            <a:ext cx="11252794" cy="0"/>
          </a:xfrm>
          <a:prstGeom prst="line">
            <a:avLst/>
          </a:prstGeom>
          <a:ln>
            <a:solidFill>
              <a:srgbClr val="976FC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486383D-F6B1-EE33-EA9C-34FC3F662154}"/>
              </a:ext>
            </a:extLst>
          </p:cNvPr>
          <p:cNvSpPr txBox="1"/>
          <p:nvPr/>
        </p:nvSpPr>
        <p:spPr>
          <a:xfrm>
            <a:off x="364428" y="6317327"/>
            <a:ext cx="38248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i="1" dirty="0">
                <a:latin typeface="Roboto" panose="02000000000000000000" pitchFamily="2" charset="0"/>
                <a:ea typeface="Roboto" panose="02000000000000000000" pitchFamily="2" charset="0"/>
              </a:rPr>
              <a:t>Fig. 1: Five generations and MOA of CAR molecules</a:t>
            </a:r>
            <a:r>
              <a:rPr lang="en-US" sz="1200" i="1" baseline="30000" dirty="0">
                <a:latin typeface="Roboto" panose="02000000000000000000" pitchFamily="2" charset="0"/>
                <a:ea typeface="Roboto" panose="02000000000000000000" pitchFamily="2" charset="0"/>
              </a:rPr>
              <a:t>[7]</a:t>
            </a:r>
            <a:endParaRPr lang="en-US" sz="1200" i="1" dirty="0"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20CCD-A5FA-5A5C-28A4-FFFAFF11CBEE}"/>
              </a:ext>
            </a:extLst>
          </p:cNvPr>
          <p:cNvSpPr txBox="1"/>
          <p:nvPr/>
        </p:nvSpPr>
        <p:spPr>
          <a:xfrm>
            <a:off x="6269355" y="834746"/>
            <a:ext cx="5453042" cy="338554"/>
          </a:xfrm>
          <a:prstGeom prst="rect">
            <a:avLst/>
          </a:prstGeom>
          <a:solidFill>
            <a:srgbClr val="976FC3">
              <a:alpha val="11962"/>
            </a:srgb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Target Cancers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D3804B-BB15-01FB-BFF5-68AFE1AE0F2B}"/>
              </a:ext>
            </a:extLst>
          </p:cNvPr>
          <p:cNvSpPr txBox="1">
            <a:spLocks noChangeArrowheads="1"/>
          </p:cNvSpPr>
          <p:nvPr/>
        </p:nvSpPr>
        <p:spPr>
          <a:xfrm>
            <a:off x="364428" y="225844"/>
            <a:ext cx="11344758" cy="451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8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Overview of CAR T-Cell Therapy</a:t>
            </a:r>
            <a:endParaRPr lang="en-US" altLang="en-US" sz="2800" dirty="0">
              <a:solidFill>
                <a:srgbClr val="282244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70" name="Picture 69" descr="Fig. 1">
            <a:hlinkClick r:id="rId3"/>
            <a:extLst>
              <a:ext uri="{FF2B5EF4-FFF2-40B4-BE49-F238E27FC236}">
                <a16:creationId xmlns:a16="http://schemas.microsoft.com/office/drawing/2014/main" id="{83863111-5D2A-3A5C-140C-E0A0EC8C8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3" y="4307772"/>
            <a:ext cx="5453043" cy="1952611"/>
          </a:xfrm>
          <a:prstGeom prst="rect">
            <a:avLst/>
          </a:prstGeom>
          <a:noFill/>
          <a:ln>
            <a:solidFill>
              <a:srgbClr val="976FC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Alternative Process 70">
            <a:extLst>
              <a:ext uri="{FF2B5EF4-FFF2-40B4-BE49-F238E27FC236}">
                <a16:creationId xmlns:a16="http://schemas.microsoft.com/office/drawing/2014/main" id="{63E369EA-6033-4EE0-DF9B-8A3BE142F013}"/>
              </a:ext>
            </a:extLst>
          </p:cNvPr>
          <p:cNvSpPr/>
          <p:nvPr/>
        </p:nvSpPr>
        <p:spPr>
          <a:xfrm>
            <a:off x="9362569" y="1461315"/>
            <a:ext cx="2087796" cy="454611"/>
          </a:xfrm>
          <a:prstGeom prst="flowChartAlternateProcess">
            <a:avLst/>
          </a:prstGeom>
          <a:solidFill>
            <a:srgbClr val="976F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Leukaemia (all types combined)</a:t>
            </a:r>
          </a:p>
        </p:txBody>
      </p:sp>
      <p:sp>
        <p:nvSpPr>
          <p:cNvPr id="72" name="Alternative Process 71">
            <a:extLst>
              <a:ext uri="{FF2B5EF4-FFF2-40B4-BE49-F238E27FC236}">
                <a16:creationId xmlns:a16="http://schemas.microsoft.com/office/drawing/2014/main" id="{FD974F10-E6E2-2663-7004-1CE5FB0D5CF8}"/>
              </a:ext>
            </a:extLst>
          </p:cNvPr>
          <p:cNvSpPr/>
          <p:nvPr/>
        </p:nvSpPr>
        <p:spPr>
          <a:xfrm>
            <a:off x="6922718" y="1461315"/>
            <a:ext cx="2087795" cy="454611"/>
          </a:xfrm>
          <a:prstGeom prst="flowChartAlternateProcess">
            <a:avLst/>
          </a:prstGeom>
          <a:solidFill>
            <a:srgbClr val="976F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Non-Hodgkin Lymphoma (NHL)</a:t>
            </a:r>
          </a:p>
        </p:txBody>
      </p:sp>
      <p:sp>
        <p:nvSpPr>
          <p:cNvPr id="73" name="Alternative Process 72">
            <a:extLst>
              <a:ext uri="{FF2B5EF4-FFF2-40B4-BE49-F238E27FC236}">
                <a16:creationId xmlns:a16="http://schemas.microsoft.com/office/drawing/2014/main" id="{0BA4501A-22E7-A2FC-BD47-26A67B2F3CCE}"/>
              </a:ext>
            </a:extLst>
          </p:cNvPr>
          <p:cNvSpPr/>
          <p:nvPr/>
        </p:nvSpPr>
        <p:spPr>
          <a:xfrm>
            <a:off x="6344291" y="2198196"/>
            <a:ext cx="1446428" cy="454611"/>
          </a:xfrm>
          <a:prstGeom prst="flowChartAlternateProcess">
            <a:avLst/>
          </a:prstGeom>
          <a:solidFill>
            <a:srgbClr val="976F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Multiple Myeloma (MM)</a:t>
            </a:r>
          </a:p>
        </p:txBody>
      </p:sp>
      <p:sp>
        <p:nvSpPr>
          <p:cNvPr id="74" name="Alternative Process 73">
            <a:extLst>
              <a:ext uri="{FF2B5EF4-FFF2-40B4-BE49-F238E27FC236}">
                <a16:creationId xmlns:a16="http://schemas.microsoft.com/office/drawing/2014/main" id="{F829590C-7881-0C67-C2ED-FB36D5F850BA}"/>
              </a:ext>
            </a:extLst>
          </p:cNvPr>
          <p:cNvSpPr/>
          <p:nvPr/>
        </p:nvSpPr>
        <p:spPr>
          <a:xfrm>
            <a:off x="8138000" y="2163010"/>
            <a:ext cx="1799116" cy="454611"/>
          </a:xfrm>
          <a:prstGeom prst="flowChartAlternateProcess">
            <a:avLst/>
          </a:prstGeom>
          <a:solidFill>
            <a:srgbClr val="976F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Chronic Lymphocytic Leukaemia (CLL)</a:t>
            </a:r>
          </a:p>
        </p:txBody>
      </p:sp>
      <p:sp>
        <p:nvSpPr>
          <p:cNvPr id="75" name="Alternative Process 74">
            <a:extLst>
              <a:ext uri="{FF2B5EF4-FFF2-40B4-BE49-F238E27FC236}">
                <a16:creationId xmlns:a16="http://schemas.microsoft.com/office/drawing/2014/main" id="{1DFAFB1C-BB2F-8469-3B66-55F91DDE5CD2}"/>
              </a:ext>
            </a:extLst>
          </p:cNvPr>
          <p:cNvSpPr/>
          <p:nvPr/>
        </p:nvSpPr>
        <p:spPr>
          <a:xfrm>
            <a:off x="10208756" y="2198196"/>
            <a:ext cx="1721387" cy="454611"/>
          </a:xfrm>
          <a:prstGeom prst="flowChartAlternateProcess">
            <a:avLst/>
          </a:prstGeom>
          <a:solidFill>
            <a:srgbClr val="976F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Acute Myeloid Leukaemia (AML)</a:t>
            </a:r>
          </a:p>
        </p:txBody>
      </p:sp>
      <p:sp>
        <p:nvSpPr>
          <p:cNvPr id="76" name="Alternative Process 75">
            <a:extLst>
              <a:ext uri="{FF2B5EF4-FFF2-40B4-BE49-F238E27FC236}">
                <a16:creationId xmlns:a16="http://schemas.microsoft.com/office/drawing/2014/main" id="{C4CD7D36-1DA9-3880-E8C2-7059AC300900}"/>
              </a:ext>
            </a:extLst>
          </p:cNvPr>
          <p:cNvSpPr/>
          <p:nvPr/>
        </p:nvSpPr>
        <p:spPr>
          <a:xfrm>
            <a:off x="6367914" y="2916246"/>
            <a:ext cx="1721387" cy="454611"/>
          </a:xfrm>
          <a:prstGeom prst="flowChartAlternateProcess">
            <a:avLst/>
          </a:prstGeom>
          <a:solidFill>
            <a:srgbClr val="976F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Chronic Myeloid Leukaemia (CML)</a:t>
            </a:r>
          </a:p>
        </p:txBody>
      </p:sp>
      <p:sp>
        <p:nvSpPr>
          <p:cNvPr id="77" name="Alternative Process 76">
            <a:extLst>
              <a:ext uri="{FF2B5EF4-FFF2-40B4-BE49-F238E27FC236}">
                <a16:creationId xmlns:a16="http://schemas.microsoft.com/office/drawing/2014/main" id="{496216CD-62B8-111F-A933-194C2C436BF0}"/>
              </a:ext>
            </a:extLst>
          </p:cNvPr>
          <p:cNvSpPr/>
          <p:nvPr/>
        </p:nvSpPr>
        <p:spPr>
          <a:xfrm>
            <a:off x="8319696" y="3001219"/>
            <a:ext cx="1435723" cy="454611"/>
          </a:xfrm>
          <a:prstGeom prst="flowChartAlternateProcess">
            <a:avLst/>
          </a:prstGeom>
          <a:solidFill>
            <a:srgbClr val="976F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Hodgkin Lymphoma (HL)</a:t>
            </a:r>
          </a:p>
        </p:txBody>
      </p:sp>
      <p:sp>
        <p:nvSpPr>
          <p:cNvPr id="78" name="Alternative Process 77">
            <a:extLst>
              <a:ext uri="{FF2B5EF4-FFF2-40B4-BE49-F238E27FC236}">
                <a16:creationId xmlns:a16="http://schemas.microsoft.com/office/drawing/2014/main" id="{CA229EF2-C1D9-D1DD-0193-0AF225C775C4}"/>
              </a:ext>
            </a:extLst>
          </p:cNvPr>
          <p:cNvSpPr/>
          <p:nvPr/>
        </p:nvSpPr>
        <p:spPr>
          <a:xfrm>
            <a:off x="10049303" y="2944733"/>
            <a:ext cx="1799115" cy="454611"/>
          </a:xfrm>
          <a:prstGeom prst="flowChartAlternateProcess">
            <a:avLst/>
          </a:prstGeom>
          <a:solidFill>
            <a:srgbClr val="976F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Acute Lymphocytic Leukaemia (ALL)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9BED656-C423-B3C2-9C04-CBC422FFF6CB}"/>
              </a:ext>
            </a:extLst>
          </p:cNvPr>
          <p:cNvSpPr/>
          <p:nvPr/>
        </p:nvSpPr>
        <p:spPr>
          <a:xfrm>
            <a:off x="8848417" y="1241763"/>
            <a:ext cx="413126" cy="420943"/>
          </a:xfrm>
          <a:prstGeom prst="ellipse">
            <a:avLst/>
          </a:prstGeom>
          <a:solidFill>
            <a:srgbClr val="2822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2C7D4-6E08-FA0B-591A-BEA04DF89D26}"/>
              </a:ext>
            </a:extLst>
          </p:cNvPr>
          <p:cNvSpPr txBox="1"/>
          <p:nvPr/>
        </p:nvSpPr>
        <p:spPr>
          <a:xfrm>
            <a:off x="8787343" y="1347978"/>
            <a:ext cx="53527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80,350</a:t>
            </a: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D4F0182-835C-FDE5-9310-9C4E55F61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970" y="4624893"/>
            <a:ext cx="2739995" cy="4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Novartis Logo | Novartis">
            <a:extLst>
              <a:ext uri="{FF2B5EF4-FFF2-40B4-BE49-F238E27FC236}">
                <a16:creationId xmlns:a16="http://schemas.microsoft.com/office/drawing/2014/main" id="{89BE016C-BFB5-4FCF-0CDA-C4EBC1CB2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886" y="5143793"/>
            <a:ext cx="1741532" cy="34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ite Pharma, Changing the Way Cancer is Treated">
            <a:extLst>
              <a:ext uri="{FF2B5EF4-FFF2-40B4-BE49-F238E27FC236}">
                <a16:creationId xmlns:a16="http://schemas.microsoft.com/office/drawing/2014/main" id="{81C3A9C5-54EA-A49C-AE3F-A941A1052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802" y="6223238"/>
            <a:ext cx="1683526" cy="50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nssen - Biowin Day">
            <a:extLst>
              <a:ext uri="{FF2B5EF4-FFF2-40B4-BE49-F238E27FC236}">
                <a16:creationId xmlns:a16="http://schemas.microsoft.com/office/drawing/2014/main" id="{3EF7FF0D-9092-905E-6D03-F5C9C3E42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11" y="5819623"/>
            <a:ext cx="2394311" cy="116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74CBF1B-BB6A-DA1D-F819-9473400719C7}"/>
              </a:ext>
            </a:extLst>
          </p:cNvPr>
          <p:cNvSpPr/>
          <p:nvPr/>
        </p:nvSpPr>
        <p:spPr>
          <a:xfrm>
            <a:off x="11243802" y="1218925"/>
            <a:ext cx="413126" cy="420943"/>
          </a:xfrm>
          <a:prstGeom prst="ellipse">
            <a:avLst/>
          </a:prstGeom>
          <a:solidFill>
            <a:srgbClr val="2822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60262A-75AF-B757-8B65-01817CA1176D}"/>
              </a:ext>
            </a:extLst>
          </p:cNvPr>
          <p:cNvSpPr txBox="1"/>
          <p:nvPr/>
        </p:nvSpPr>
        <p:spPr>
          <a:xfrm>
            <a:off x="11182728" y="1325140"/>
            <a:ext cx="53527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66,890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CD03D7-D966-C99D-0BDF-900CD0C7BD61}"/>
              </a:ext>
            </a:extLst>
          </p:cNvPr>
          <p:cNvSpPr/>
          <p:nvPr/>
        </p:nvSpPr>
        <p:spPr>
          <a:xfrm>
            <a:off x="7646267" y="1956598"/>
            <a:ext cx="413126" cy="420943"/>
          </a:xfrm>
          <a:prstGeom prst="ellipse">
            <a:avLst/>
          </a:prstGeom>
          <a:solidFill>
            <a:srgbClr val="2822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BA0BB1-AEA2-5B2D-9CF0-294757B0A94D}"/>
              </a:ext>
            </a:extLst>
          </p:cNvPr>
          <p:cNvSpPr txBox="1"/>
          <p:nvPr/>
        </p:nvSpPr>
        <p:spPr>
          <a:xfrm>
            <a:off x="7585193" y="2062813"/>
            <a:ext cx="53527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36,110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649185-DA14-AFB2-4C87-3E03D8624C6E}"/>
              </a:ext>
            </a:extLst>
          </p:cNvPr>
          <p:cNvSpPr/>
          <p:nvPr/>
        </p:nvSpPr>
        <p:spPr>
          <a:xfrm>
            <a:off x="9739436" y="1904710"/>
            <a:ext cx="413126" cy="420943"/>
          </a:xfrm>
          <a:prstGeom prst="ellipse">
            <a:avLst/>
          </a:prstGeom>
          <a:solidFill>
            <a:srgbClr val="2822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907BC0-BDAC-6C84-38F5-BA8CE0D62627}"/>
              </a:ext>
            </a:extLst>
          </p:cNvPr>
          <p:cNvSpPr txBox="1"/>
          <p:nvPr/>
        </p:nvSpPr>
        <p:spPr>
          <a:xfrm>
            <a:off x="9678362" y="2010925"/>
            <a:ext cx="53527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23,690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EEA901A-2E58-1FD8-78DE-6AD748979D7C}"/>
              </a:ext>
            </a:extLst>
          </p:cNvPr>
          <p:cNvSpPr/>
          <p:nvPr/>
        </p:nvSpPr>
        <p:spPr>
          <a:xfrm>
            <a:off x="11656928" y="1890067"/>
            <a:ext cx="413126" cy="420943"/>
          </a:xfrm>
          <a:prstGeom prst="ellipse">
            <a:avLst/>
          </a:prstGeom>
          <a:solidFill>
            <a:srgbClr val="2822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5501CC-0085-BEEE-AF0D-066E72CA65AD}"/>
              </a:ext>
            </a:extLst>
          </p:cNvPr>
          <p:cNvSpPr txBox="1"/>
          <p:nvPr/>
        </p:nvSpPr>
        <p:spPr>
          <a:xfrm>
            <a:off x="11595854" y="1996282"/>
            <a:ext cx="53527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22,010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1DD65A1-0ECC-490B-5C52-F9983843310F}"/>
              </a:ext>
            </a:extLst>
          </p:cNvPr>
          <p:cNvSpPr/>
          <p:nvPr/>
        </p:nvSpPr>
        <p:spPr>
          <a:xfrm>
            <a:off x="7933663" y="2606590"/>
            <a:ext cx="413126" cy="420943"/>
          </a:xfrm>
          <a:prstGeom prst="ellipse">
            <a:avLst/>
          </a:prstGeom>
          <a:solidFill>
            <a:srgbClr val="2822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622823-CE20-C9BA-4ADF-2E12EED09786}"/>
              </a:ext>
            </a:extLst>
          </p:cNvPr>
          <p:cNvSpPr txBox="1"/>
          <p:nvPr/>
        </p:nvSpPr>
        <p:spPr>
          <a:xfrm>
            <a:off x="7872589" y="2712805"/>
            <a:ext cx="53527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9.560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2061F80-8E91-AE0E-EC4A-63B204304821}"/>
              </a:ext>
            </a:extLst>
          </p:cNvPr>
          <p:cNvSpPr/>
          <p:nvPr/>
        </p:nvSpPr>
        <p:spPr>
          <a:xfrm>
            <a:off x="9471799" y="2654233"/>
            <a:ext cx="413126" cy="420943"/>
          </a:xfrm>
          <a:prstGeom prst="ellipse">
            <a:avLst/>
          </a:prstGeom>
          <a:solidFill>
            <a:srgbClr val="2822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B02434-3A6A-5CAF-E9DA-E3CE485B0553}"/>
              </a:ext>
            </a:extLst>
          </p:cNvPr>
          <p:cNvSpPr txBox="1"/>
          <p:nvPr/>
        </p:nvSpPr>
        <p:spPr>
          <a:xfrm>
            <a:off x="9410725" y="2760448"/>
            <a:ext cx="53527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8,720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BF304CE-67BE-02DE-8E3B-81F051513C57}"/>
              </a:ext>
            </a:extLst>
          </p:cNvPr>
          <p:cNvSpPr/>
          <p:nvPr/>
        </p:nvSpPr>
        <p:spPr>
          <a:xfrm>
            <a:off x="11599670" y="2676939"/>
            <a:ext cx="413126" cy="420943"/>
          </a:xfrm>
          <a:prstGeom prst="ellipse">
            <a:avLst/>
          </a:prstGeom>
          <a:solidFill>
            <a:srgbClr val="2822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E69155-EE81-747A-3EFF-7198654D8DEC}"/>
              </a:ext>
            </a:extLst>
          </p:cNvPr>
          <p:cNvSpPr txBox="1"/>
          <p:nvPr/>
        </p:nvSpPr>
        <p:spPr>
          <a:xfrm>
            <a:off x="11538596" y="2783154"/>
            <a:ext cx="53527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6,100</a:t>
            </a: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386E6C-D5FA-E454-6061-B62A5E63F8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7914" y="4194867"/>
            <a:ext cx="1801933" cy="4484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7B19C5-99BB-E1EE-0B66-487E59EFE9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9365" y="4709280"/>
            <a:ext cx="1195693" cy="564965"/>
          </a:xfrm>
          <a:prstGeom prst="rect">
            <a:avLst/>
          </a:prstGeom>
        </p:spPr>
      </p:pic>
      <p:pic>
        <p:nvPicPr>
          <p:cNvPr id="8" name="Picture 2" descr="Member profile: Autolus Ltd | BIA">
            <a:extLst>
              <a:ext uri="{FF2B5EF4-FFF2-40B4-BE49-F238E27FC236}">
                <a16:creationId xmlns:a16="http://schemas.microsoft.com/office/drawing/2014/main" id="{D51A9A88-FAFB-D2E0-9DF7-398CBED57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 t="34360" r="6082" b="27500"/>
          <a:stretch/>
        </p:blipFill>
        <p:spPr bwMode="auto">
          <a:xfrm>
            <a:off x="8120279" y="5005778"/>
            <a:ext cx="1663132" cy="72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yverna is Developing Cell Therapies for Autoimmune Diseases">
            <a:extLst>
              <a:ext uri="{FF2B5EF4-FFF2-40B4-BE49-F238E27FC236}">
                <a16:creationId xmlns:a16="http://schemas.microsoft.com/office/drawing/2014/main" id="{97802089-FF39-4D13-B7EE-CFECA388F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82" y="5638655"/>
            <a:ext cx="1962150" cy="54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bout Miltenyi Biotec : Immunotherapy Sponsor | Biocompare.com">
            <a:extLst>
              <a:ext uri="{FF2B5EF4-FFF2-40B4-BE49-F238E27FC236}">
                <a16:creationId xmlns:a16="http://schemas.microsoft.com/office/drawing/2014/main" id="{E77BC10C-D37E-FE15-CE38-DDB33F7CB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582" y="5674411"/>
            <a:ext cx="1465545" cy="73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me - Allogene">
            <a:extLst>
              <a:ext uri="{FF2B5EF4-FFF2-40B4-BE49-F238E27FC236}">
                <a16:creationId xmlns:a16="http://schemas.microsoft.com/office/drawing/2014/main" id="{EA677372-E779-D05B-EBB2-E86556DA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748" y="4216397"/>
            <a:ext cx="1708180" cy="39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oche - Wikipedia">
            <a:extLst>
              <a:ext uri="{FF2B5EF4-FFF2-40B4-BE49-F238E27FC236}">
                <a16:creationId xmlns:a16="http://schemas.microsoft.com/office/drawing/2014/main" id="{A70FB3BD-76E9-4425-F4BE-9298D9ABA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911" y="5520490"/>
            <a:ext cx="861088" cy="45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69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6EBD4B4E-01A0-1DAA-1BA5-1D87FBE6B295}"/>
              </a:ext>
            </a:extLst>
          </p:cNvPr>
          <p:cNvSpPr/>
          <p:nvPr/>
        </p:nvSpPr>
        <p:spPr>
          <a:xfrm>
            <a:off x="8293182" y="1165679"/>
            <a:ext cx="3419584" cy="5654294"/>
          </a:xfrm>
          <a:prstGeom prst="rect">
            <a:avLst/>
          </a:prstGeom>
          <a:solidFill>
            <a:srgbClr val="282244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822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D77C128-61C6-47AD-89CC-12308D82089C}"/>
              </a:ext>
            </a:extLst>
          </p:cNvPr>
          <p:cNvSpPr/>
          <p:nvPr/>
        </p:nvSpPr>
        <p:spPr>
          <a:xfrm>
            <a:off x="4004380" y="1179678"/>
            <a:ext cx="4181068" cy="5654294"/>
          </a:xfrm>
          <a:prstGeom prst="rect">
            <a:avLst/>
          </a:prstGeom>
          <a:solidFill>
            <a:srgbClr val="976FC3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822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31799" y="2331063"/>
            <a:ext cx="936104" cy="823680"/>
          </a:xfrm>
          <a:prstGeom prst="ellipse">
            <a:avLst/>
          </a:prstGeom>
          <a:solidFill>
            <a:schemeClr val="bg1"/>
          </a:solidFill>
          <a:ln>
            <a:solidFill>
              <a:srgbClr val="976F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Viral vector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-1074587" y="2298554"/>
            <a:ext cx="252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Transduction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-1074586" y="5086358"/>
            <a:ext cx="252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Transfection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349834" y="4647308"/>
            <a:ext cx="1117774" cy="783103"/>
          </a:xfrm>
          <a:prstGeom prst="rect">
            <a:avLst/>
          </a:prstGeom>
          <a:ln>
            <a:solidFill>
              <a:srgbClr val="976FC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Non-viral transfection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58946" y="1180822"/>
            <a:ext cx="3419584" cy="5654294"/>
          </a:xfrm>
          <a:prstGeom prst="rect">
            <a:avLst/>
          </a:prstGeom>
          <a:solidFill>
            <a:srgbClr val="282244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822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81032F0-FB66-9C0D-0A15-59D18F967346}"/>
              </a:ext>
            </a:extLst>
          </p:cNvPr>
          <p:cNvCxnSpPr>
            <a:cxnSpLocks/>
          </p:cNvCxnSpPr>
          <p:nvPr/>
        </p:nvCxnSpPr>
        <p:spPr>
          <a:xfrm>
            <a:off x="469603" y="696737"/>
            <a:ext cx="11252794" cy="0"/>
          </a:xfrm>
          <a:prstGeom prst="line">
            <a:avLst/>
          </a:prstGeom>
          <a:ln>
            <a:solidFill>
              <a:srgbClr val="976FC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itle 1">
            <a:extLst>
              <a:ext uri="{FF2B5EF4-FFF2-40B4-BE49-F238E27FC236}">
                <a16:creationId xmlns:a16="http://schemas.microsoft.com/office/drawing/2014/main" id="{4D6351C3-E9B0-EA04-2330-5DFE652A075E}"/>
              </a:ext>
            </a:extLst>
          </p:cNvPr>
          <p:cNvSpPr txBox="1">
            <a:spLocks noChangeArrowheads="1"/>
          </p:cNvSpPr>
          <p:nvPr/>
        </p:nvSpPr>
        <p:spPr>
          <a:xfrm>
            <a:off x="364428" y="225844"/>
            <a:ext cx="11344758" cy="451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4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Challenges in the Development and Commercialisation of CAR T-Cell Therapy</a:t>
            </a:r>
            <a:endParaRPr lang="en-US" altLang="en-US" sz="2400" dirty="0">
              <a:solidFill>
                <a:srgbClr val="282244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7A15370-DE2C-01AC-4A61-287E5EEF6ECD}"/>
              </a:ext>
            </a:extLst>
          </p:cNvPr>
          <p:cNvSpPr txBox="1"/>
          <p:nvPr/>
        </p:nvSpPr>
        <p:spPr>
          <a:xfrm>
            <a:off x="469603" y="818917"/>
            <a:ext cx="3408927" cy="307777"/>
          </a:xfrm>
          <a:prstGeom prst="rect">
            <a:avLst/>
          </a:prstGeom>
          <a:solidFill>
            <a:srgbClr val="976FC3">
              <a:alpha val="11962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T-Cell Collection (Leukapheresis)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1F35A07-7C78-4ABF-D6F5-7C830892832C}"/>
              </a:ext>
            </a:extLst>
          </p:cNvPr>
          <p:cNvSpPr txBox="1"/>
          <p:nvPr/>
        </p:nvSpPr>
        <p:spPr>
          <a:xfrm>
            <a:off x="4001093" y="818917"/>
            <a:ext cx="4181068" cy="307777"/>
          </a:xfrm>
          <a:prstGeom prst="rect">
            <a:avLst/>
          </a:prstGeom>
          <a:solidFill>
            <a:srgbClr val="976FC3">
              <a:alpha val="11962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Roboto" panose="02000000000000000000" pitchFamily="2" charset="0"/>
                <a:ea typeface="Roboto" panose="02000000000000000000" pitchFamily="2" charset="0"/>
              </a:rPr>
              <a:t>Ex-Vivo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 Genetic Modification</a:t>
            </a:r>
          </a:p>
        </p:txBody>
      </p:sp>
      <p:pic>
        <p:nvPicPr>
          <p:cNvPr id="79" name="Picture 7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ED4B247-5411-C029-0865-EB3AC2628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92515" y="2651803"/>
            <a:ext cx="625242" cy="625242"/>
          </a:xfrm>
          <a:prstGeom prst="rect">
            <a:avLst/>
          </a:prstGeom>
        </p:spPr>
      </p:pic>
      <p:pic>
        <p:nvPicPr>
          <p:cNvPr id="86" name="Picture 8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2D5A09F-9783-BA51-15C8-F8BE26B52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272" y="3474912"/>
            <a:ext cx="757158" cy="757158"/>
          </a:xfrm>
          <a:prstGeom prst="rect">
            <a:avLst/>
          </a:prstGeom>
        </p:spPr>
      </p:pic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5C2738E1-59DA-A293-1F3A-30F296ECD912}"/>
              </a:ext>
            </a:extLst>
          </p:cNvPr>
          <p:cNvCxnSpPr>
            <a:cxnSpLocks/>
            <a:endCxn id="86" idx="1"/>
          </p:cNvCxnSpPr>
          <p:nvPr/>
        </p:nvCxnSpPr>
        <p:spPr>
          <a:xfrm>
            <a:off x="4943693" y="3853491"/>
            <a:ext cx="577579" cy="0"/>
          </a:xfrm>
          <a:prstGeom prst="straightConnector1">
            <a:avLst/>
          </a:prstGeom>
          <a:ln w="38100">
            <a:solidFill>
              <a:srgbClr val="976F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E1E794B-7F86-81EE-6E25-34E0A300DA2F}"/>
              </a:ext>
            </a:extLst>
          </p:cNvPr>
          <p:cNvCxnSpPr>
            <a:cxnSpLocks/>
            <a:stCxn id="49" idx="0"/>
            <a:endCxn id="86" idx="2"/>
          </p:cNvCxnSpPr>
          <p:nvPr/>
        </p:nvCxnSpPr>
        <p:spPr>
          <a:xfrm flipH="1" flipV="1">
            <a:off x="5899851" y="4232070"/>
            <a:ext cx="8870" cy="415238"/>
          </a:xfrm>
          <a:prstGeom prst="straightConnector1">
            <a:avLst/>
          </a:prstGeom>
          <a:ln w="38100">
            <a:solidFill>
              <a:srgbClr val="976F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539D773-EE98-1F5F-1A5E-F5385A7C80E2}"/>
              </a:ext>
            </a:extLst>
          </p:cNvPr>
          <p:cNvCxnSpPr>
            <a:cxnSpLocks/>
            <a:stCxn id="29" idx="4"/>
            <a:endCxn id="86" idx="0"/>
          </p:cNvCxnSpPr>
          <p:nvPr/>
        </p:nvCxnSpPr>
        <p:spPr>
          <a:xfrm>
            <a:off x="5899851" y="3154743"/>
            <a:ext cx="0" cy="320169"/>
          </a:xfrm>
          <a:prstGeom prst="straightConnector1">
            <a:avLst/>
          </a:prstGeom>
          <a:ln w="38100">
            <a:solidFill>
              <a:srgbClr val="976F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" name="Picture 11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9739F86-2F8D-BA68-E6A9-8783AC458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113019" y="1504306"/>
            <a:ext cx="728237" cy="728237"/>
          </a:xfrm>
          <a:prstGeom prst="rect">
            <a:avLst/>
          </a:prstGeom>
        </p:spPr>
      </p:pic>
      <p:sp>
        <p:nvSpPr>
          <p:cNvPr id="113" name="Left Brace 112">
            <a:extLst>
              <a:ext uri="{FF2B5EF4-FFF2-40B4-BE49-F238E27FC236}">
                <a16:creationId xmlns:a16="http://schemas.microsoft.com/office/drawing/2014/main" id="{CC5A9858-498E-8566-375C-5408BE388329}"/>
              </a:ext>
            </a:extLst>
          </p:cNvPr>
          <p:cNvSpPr/>
          <p:nvPr/>
        </p:nvSpPr>
        <p:spPr>
          <a:xfrm>
            <a:off x="6292362" y="2758669"/>
            <a:ext cx="750374" cy="2133376"/>
          </a:xfrm>
          <a:prstGeom prst="leftBrace">
            <a:avLst>
              <a:gd name="adj1" fmla="val 8333"/>
              <a:gd name="adj2" fmla="val 50347"/>
            </a:avLst>
          </a:prstGeom>
          <a:ln>
            <a:solidFill>
              <a:srgbClr val="976FC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5" name="Picture 11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186A556-8BA9-2F3F-E695-A76389C4ED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6822" y="5561431"/>
            <a:ext cx="820633" cy="820633"/>
          </a:xfrm>
          <a:prstGeom prst="rect">
            <a:avLst/>
          </a:prstGeom>
        </p:spPr>
      </p:pic>
      <p:pic>
        <p:nvPicPr>
          <p:cNvPr id="117" name="Picture 11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DEA5EE1-C15A-6000-1CFD-0A9A67DF9F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2487" y="5583030"/>
            <a:ext cx="820633" cy="820633"/>
          </a:xfrm>
          <a:prstGeom prst="rect">
            <a:avLst/>
          </a:prstGeom>
        </p:spPr>
      </p:pic>
      <p:pic>
        <p:nvPicPr>
          <p:cNvPr id="125" name="Picture 12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ACE6A45-00B1-2CCC-F0A2-AE9A1DA219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7455" y="1555469"/>
            <a:ext cx="668924" cy="668924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675CE51F-577D-F661-F357-F11693F8B360}"/>
              </a:ext>
            </a:extLst>
          </p:cNvPr>
          <p:cNvSpPr txBox="1"/>
          <p:nvPr/>
        </p:nvSpPr>
        <p:spPr>
          <a:xfrm>
            <a:off x="8298847" y="819293"/>
            <a:ext cx="3408927" cy="307777"/>
          </a:xfrm>
          <a:prstGeom prst="rect">
            <a:avLst/>
          </a:prstGeom>
          <a:solidFill>
            <a:srgbClr val="976FC3">
              <a:alpha val="11962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Cell Expansion and Reinfusion</a:t>
            </a:r>
          </a:p>
        </p:txBody>
      </p:sp>
      <p:pic>
        <p:nvPicPr>
          <p:cNvPr id="56" name="Picture 5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B1D7937-B406-98BF-BE21-0B6B5CB3E05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415" t="-1260" r="27883"/>
          <a:stretch/>
        </p:blipFill>
        <p:spPr>
          <a:xfrm>
            <a:off x="1160597" y="1265062"/>
            <a:ext cx="2168091" cy="5369218"/>
          </a:xfrm>
          <a:prstGeom prst="rect">
            <a:avLst/>
          </a:prstGeom>
        </p:spPr>
      </p:pic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1049106B-8C96-F8F8-98D8-B8CABB4052C9}"/>
              </a:ext>
            </a:extLst>
          </p:cNvPr>
          <p:cNvCxnSpPr>
            <a:cxnSpLocks/>
          </p:cNvCxnSpPr>
          <p:nvPr/>
        </p:nvCxnSpPr>
        <p:spPr>
          <a:xfrm>
            <a:off x="3177900" y="3854635"/>
            <a:ext cx="789660" cy="0"/>
          </a:xfrm>
          <a:prstGeom prst="straightConnector1">
            <a:avLst/>
          </a:prstGeom>
          <a:ln w="38100">
            <a:solidFill>
              <a:srgbClr val="976F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" name="Picture 14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600DBA2-E1C4-6E5F-0000-096362BDEF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4879" y="3292948"/>
            <a:ext cx="1174509" cy="1174509"/>
          </a:xfrm>
          <a:prstGeom prst="rect">
            <a:avLst/>
          </a:prstGeom>
        </p:spPr>
      </p:pic>
      <p:pic>
        <p:nvPicPr>
          <p:cNvPr id="148" name="Picture 14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DA7CFE6-B8CF-8A7A-2A72-BEBB5D452B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825903" y="2658874"/>
            <a:ext cx="789660" cy="789660"/>
          </a:xfrm>
          <a:prstGeom prst="rect">
            <a:avLst/>
          </a:prstGeom>
        </p:spPr>
      </p:pic>
      <p:sp>
        <p:nvSpPr>
          <p:cNvPr id="149" name="Oval 148">
            <a:extLst>
              <a:ext uri="{FF2B5EF4-FFF2-40B4-BE49-F238E27FC236}">
                <a16:creationId xmlns:a16="http://schemas.microsoft.com/office/drawing/2014/main" id="{7020F23B-C11F-61A4-4998-67C84CED3B05}"/>
              </a:ext>
            </a:extLst>
          </p:cNvPr>
          <p:cNvSpPr/>
          <p:nvPr/>
        </p:nvSpPr>
        <p:spPr>
          <a:xfrm>
            <a:off x="826522" y="1949457"/>
            <a:ext cx="619200" cy="580135"/>
          </a:xfrm>
          <a:prstGeom prst="ellipse">
            <a:avLst/>
          </a:prstGeom>
          <a:solidFill>
            <a:srgbClr val="2822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Roboto" panose="02000000000000000000" pitchFamily="2" charset="0"/>
                <a:ea typeface="Roboto" panose="02000000000000000000" pitchFamily="2" charset="0"/>
              </a:rPr>
              <a:t>First Step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0D9B4455-A9A3-159A-E766-A0709C67577A}"/>
              </a:ext>
            </a:extLst>
          </p:cNvPr>
          <p:cNvSpPr/>
          <p:nvPr/>
        </p:nvSpPr>
        <p:spPr>
          <a:xfrm>
            <a:off x="3057890" y="1944793"/>
            <a:ext cx="619200" cy="580135"/>
          </a:xfrm>
          <a:prstGeom prst="ellipse">
            <a:avLst/>
          </a:prstGeom>
          <a:solidFill>
            <a:srgbClr val="2822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Roboto" panose="02000000000000000000" pitchFamily="2" charset="0"/>
                <a:ea typeface="Roboto" panose="02000000000000000000" pitchFamily="2" charset="0"/>
              </a:rPr>
              <a:t>Last Step</a:t>
            </a:r>
          </a:p>
        </p:txBody>
      </p:sp>
      <p:sp>
        <p:nvSpPr>
          <p:cNvPr id="151" name="Curved Right Arrow 150">
            <a:extLst>
              <a:ext uri="{FF2B5EF4-FFF2-40B4-BE49-F238E27FC236}">
                <a16:creationId xmlns:a16="http://schemas.microsoft.com/office/drawing/2014/main" id="{75A08C18-5CFF-983D-A406-AE158DDA0B81}"/>
              </a:ext>
            </a:extLst>
          </p:cNvPr>
          <p:cNvSpPr/>
          <p:nvPr/>
        </p:nvSpPr>
        <p:spPr>
          <a:xfrm rot="5400000">
            <a:off x="6863011" y="-2068662"/>
            <a:ext cx="1057103" cy="7637670"/>
          </a:xfrm>
          <a:prstGeom prst="curvedRightArrow">
            <a:avLst/>
          </a:prstGeom>
          <a:solidFill>
            <a:srgbClr val="976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1">
              <a:solidFill>
                <a:schemeClr val="accent1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2" name="Curved Right Arrow 151">
            <a:extLst>
              <a:ext uri="{FF2B5EF4-FFF2-40B4-BE49-F238E27FC236}">
                <a16:creationId xmlns:a16="http://schemas.microsoft.com/office/drawing/2014/main" id="{FBD2D692-3A4E-E67B-8456-BE60880889B2}"/>
              </a:ext>
            </a:extLst>
          </p:cNvPr>
          <p:cNvSpPr/>
          <p:nvPr/>
        </p:nvSpPr>
        <p:spPr>
          <a:xfrm rot="16200000" flipV="1">
            <a:off x="6863011" y="2315768"/>
            <a:ext cx="1057103" cy="7637672"/>
          </a:xfrm>
          <a:prstGeom prst="curvedRightArrow">
            <a:avLst/>
          </a:prstGeom>
          <a:solidFill>
            <a:srgbClr val="976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1">
              <a:solidFill>
                <a:schemeClr val="accent1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4" name="Picture 15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142EA20-77B6-72B2-4417-532F025F61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94370" y="3516727"/>
            <a:ext cx="726949" cy="726949"/>
          </a:xfrm>
          <a:prstGeom prst="rect">
            <a:avLst/>
          </a:prstGeom>
        </p:spPr>
      </p:pic>
      <p:pic>
        <p:nvPicPr>
          <p:cNvPr id="156" name="Picture 15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9A78C00-678C-EE84-AEA5-1C982887B5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06478" y="2730470"/>
            <a:ext cx="612569" cy="612569"/>
          </a:xfrm>
          <a:prstGeom prst="rect">
            <a:avLst/>
          </a:prstGeom>
        </p:spPr>
      </p:pic>
      <p:pic>
        <p:nvPicPr>
          <p:cNvPr id="158" name="Picture 15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878B5C6-ED4B-1C19-7339-46E04050AF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32595" y="3337947"/>
            <a:ext cx="977107" cy="977107"/>
          </a:xfrm>
          <a:prstGeom prst="rect">
            <a:avLst/>
          </a:prstGeom>
        </p:spPr>
      </p:pic>
      <p:sp>
        <p:nvSpPr>
          <p:cNvPr id="159" name="Left Brace 158">
            <a:extLst>
              <a:ext uri="{FF2B5EF4-FFF2-40B4-BE49-F238E27FC236}">
                <a16:creationId xmlns:a16="http://schemas.microsoft.com/office/drawing/2014/main" id="{B690FD8C-B535-5061-0B98-59EF948C0F8F}"/>
              </a:ext>
            </a:extLst>
          </p:cNvPr>
          <p:cNvSpPr/>
          <p:nvPr/>
        </p:nvSpPr>
        <p:spPr>
          <a:xfrm>
            <a:off x="8039418" y="2121718"/>
            <a:ext cx="750374" cy="3519253"/>
          </a:xfrm>
          <a:prstGeom prst="leftBrace">
            <a:avLst>
              <a:gd name="adj1" fmla="val 8333"/>
              <a:gd name="adj2" fmla="val 50347"/>
            </a:avLst>
          </a:prstGeom>
          <a:ln>
            <a:solidFill>
              <a:srgbClr val="976FC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96A6140-D1E0-193D-5F22-8EDDA2A02973}"/>
              </a:ext>
            </a:extLst>
          </p:cNvPr>
          <p:cNvSpPr/>
          <p:nvPr/>
        </p:nvSpPr>
        <p:spPr>
          <a:xfrm>
            <a:off x="6667549" y="1680052"/>
            <a:ext cx="1295995" cy="376744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solidFill>
              <a:srgbClr val="976F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Gene Transfer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B8B4F3F-CB52-E394-D0AD-21FE7C30E903}"/>
              </a:ext>
            </a:extLst>
          </p:cNvPr>
          <p:cNvSpPr/>
          <p:nvPr/>
        </p:nvSpPr>
        <p:spPr>
          <a:xfrm>
            <a:off x="6667549" y="5783375"/>
            <a:ext cx="1295995" cy="376744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solidFill>
              <a:srgbClr val="976FC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Nanoparticles Electroporation</a:t>
            </a:r>
          </a:p>
        </p:txBody>
      </p:sp>
      <p:pic>
        <p:nvPicPr>
          <p:cNvPr id="162" name="Picture 16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7875619-AE93-216C-9079-D86D6CDCB29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33224" y="5028817"/>
            <a:ext cx="559078" cy="559078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38B27140-26CD-1082-5174-3C294BC9FDAB}"/>
              </a:ext>
            </a:extLst>
          </p:cNvPr>
          <p:cNvSpPr/>
          <p:nvPr/>
        </p:nvSpPr>
        <p:spPr>
          <a:xfrm>
            <a:off x="7731363" y="2972098"/>
            <a:ext cx="414596" cy="414845"/>
          </a:xfrm>
          <a:prstGeom prst="ellipse">
            <a:avLst/>
          </a:prstGeom>
          <a:solidFill>
            <a:srgbClr val="2822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CDB8556-9672-395A-AA6D-E4E086434122}"/>
              </a:ext>
            </a:extLst>
          </p:cNvPr>
          <p:cNvSpPr txBox="1"/>
          <p:nvPr/>
        </p:nvSpPr>
        <p:spPr>
          <a:xfrm>
            <a:off x="7701907" y="2993011"/>
            <a:ext cx="482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T-Cell</a:t>
            </a:r>
            <a:endParaRPr lang="en-GB" sz="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68" name="Picture 16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5E06797-2D23-FA37-BE2E-7AE6034943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4671" y="3844873"/>
            <a:ext cx="721826" cy="721826"/>
          </a:xfrm>
          <a:prstGeom prst="rect">
            <a:avLst/>
          </a:prstGeom>
        </p:spPr>
      </p:pic>
      <p:sp>
        <p:nvSpPr>
          <p:cNvPr id="169" name="Rectangle 168">
            <a:extLst>
              <a:ext uri="{FF2B5EF4-FFF2-40B4-BE49-F238E27FC236}">
                <a16:creationId xmlns:a16="http://schemas.microsoft.com/office/drawing/2014/main" id="{2B03667F-5607-F1D8-2113-D0989D269982}"/>
              </a:ext>
            </a:extLst>
          </p:cNvPr>
          <p:cNvSpPr/>
          <p:nvPr/>
        </p:nvSpPr>
        <p:spPr>
          <a:xfrm>
            <a:off x="10614418" y="2917348"/>
            <a:ext cx="833970" cy="376744"/>
          </a:xfrm>
          <a:prstGeom prst="rect">
            <a:avLst/>
          </a:prstGeom>
          <a:solidFill>
            <a:schemeClr val="bg1"/>
          </a:solidFill>
          <a:ln>
            <a:solidFill>
              <a:srgbClr val="282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Bioreactor Systems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AED6A17-D4DA-71D8-A2CD-CA04A6E58C38}"/>
              </a:ext>
            </a:extLst>
          </p:cNvPr>
          <p:cNvSpPr/>
          <p:nvPr/>
        </p:nvSpPr>
        <p:spPr>
          <a:xfrm>
            <a:off x="8822170" y="2285936"/>
            <a:ext cx="806828" cy="376744"/>
          </a:xfrm>
          <a:prstGeom prst="rect">
            <a:avLst/>
          </a:prstGeom>
          <a:solidFill>
            <a:schemeClr val="bg1"/>
          </a:solidFill>
          <a:ln>
            <a:solidFill>
              <a:srgbClr val="282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Static Cultures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EF923454-15A3-CAF8-3EDC-E90766D87BCA}"/>
              </a:ext>
            </a:extLst>
          </p:cNvPr>
          <p:cNvSpPr/>
          <p:nvPr/>
        </p:nvSpPr>
        <p:spPr>
          <a:xfrm>
            <a:off x="8819452" y="3504614"/>
            <a:ext cx="806828" cy="376744"/>
          </a:xfrm>
          <a:prstGeom prst="rect">
            <a:avLst/>
          </a:prstGeom>
          <a:solidFill>
            <a:schemeClr val="bg1"/>
          </a:solidFill>
          <a:ln>
            <a:solidFill>
              <a:srgbClr val="282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Anti CD28 Beads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261E4544-330F-106C-B27B-18F03F9DEF63}"/>
              </a:ext>
            </a:extLst>
          </p:cNvPr>
          <p:cNvSpPr/>
          <p:nvPr/>
        </p:nvSpPr>
        <p:spPr>
          <a:xfrm>
            <a:off x="8803654" y="4554835"/>
            <a:ext cx="806828" cy="376744"/>
          </a:xfrm>
          <a:prstGeom prst="rect">
            <a:avLst/>
          </a:prstGeom>
          <a:solidFill>
            <a:schemeClr val="bg1"/>
          </a:solidFill>
          <a:ln>
            <a:solidFill>
              <a:srgbClr val="2822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Cultured Additives</a:t>
            </a:r>
          </a:p>
        </p:txBody>
      </p:sp>
      <p:sp>
        <p:nvSpPr>
          <p:cNvPr id="174" name="Left Brace 173">
            <a:extLst>
              <a:ext uri="{FF2B5EF4-FFF2-40B4-BE49-F238E27FC236}">
                <a16:creationId xmlns:a16="http://schemas.microsoft.com/office/drawing/2014/main" id="{1361D67E-A5E5-90C3-B5FD-AB9AFC951F8B}"/>
              </a:ext>
            </a:extLst>
          </p:cNvPr>
          <p:cNvSpPr/>
          <p:nvPr/>
        </p:nvSpPr>
        <p:spPr>
          <a:xfrm flipH="1">
            <a:off x="9644761" y="2121717"/>
            <a:ext cx="750374" cy="3514661"/>
          </a:xfrm>
          <a:prstGeom prst="leftBrace">
            <a:avLst>
              <a:gd name="adj1" fmla="val 8333"/>
              <a:gd name="adj2" fmla="val 50347"/>
            </a:avLst>
          </a:prstGeom>
          <a:ln>
            <a:solidFill>
              <a:srgbClr val="976FC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30" grpId="0" animBg="1"/>
      <p:bldP spid="29" grpId="0" animBg="1"/>
      <p:bldP spid="31" grpId="0"/>
      <p:bldP spid="32" grpId="0"/>
      <p:bldP spid="49" grpId="0" animBg="1"/>
      <p:bldP spid="51" grpId="0" animBg="1"/>
      <p:bldP spid="67" grpId="0" animBg="1"/>
      <p:bldP spid="76" grpId="0" animBg="1"/>
      <p:bldP spid="113" grpId="0" animBg="1"/>
      <p:bldP spid="127" grpId="0" animBg="1"/>
      <p:bldP spid="149" grpId="0" animBg="1"/>
      <p:bldP spid="150" grpId="0" animBg="1"/>
      <p:bldP spid="151" grpId="0" animBg="1"/>
      <p:bldP spid="152" grpId="0" animBg="1"/>
      <p:bldP spid="159" grpId="0" animBg="1"/>
      <p:bldP spid="123" grpId="0" animBg="1"/>
      <p:bldP spid="118" grpId="0" animBg="1"/>
      <p:bldP spid="164" grpId="0" animBg="1"/>
      <p:bldP spid="166" grpId="0"/>
      <p:bldP spid="169" grpId="0" animBg="1"/>
      <p:bldP spid="170" grpId="0" animBg="1"/>
      <p:bldP spid="171" grpId="0" animBg="1"/>
      <p:bldP spid="172" grpId="0" animBg="1"/>
      <p:bldP spid="1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CFCFBB-1654-489F-C5B4-865660BBB593}"/>
              </a:ext>
            </a:extLst>
          </p:cNvPr>
          <p:cNvCxnSpPr>
            <a:cxnSpLocks/>
          </p:cNvCxnSpPr>
          <p:nvPr/>
        </p:nvCxnSpPr>
        <p:spPr>
          <a:xfrm>
            <a:off x="484415" y="6680667"/>
            <a:ext cx="11223171" cy="0"/>
          </a:xfrm>
          <a:prstGeom prst="line">
            <a:avLst/>
          </a:prstGeom>
          <a:ln w="12700">
            <a:solidFill>
              <a:srgbClr val="976F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2F783C2C-DC61-83F1-60E5-33AB52F89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59503"/>
              </p:ext>
            </p:extLst>
          </p:nvPr>
        </p:nvGraphicFramePr>
        <p:xfrm>
          <a:off x="298687" y="1056603"/>
          <a:ext cx="11408899" cy="2244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985">
                  <a:extLst>
                    <a:ext uri="{9D8B030D-6E8A-4147-A177-3AD203B41FA5}">
                      <a16:colId xmlns:a16="http://schemas.microsoft.com/office/drawing/2014/main" val="1930484348"/>
                    </a:ext>
                  </a:extLst>
                </a:gridCol>
                <a:gridCol w="769827">
                  <a:extLst>
                    <a:ext uri="{9D8B030D-6E8A-4147-A177-3AD203B41FA5}">
                      <a16:colId xmlns:a16="http://schemas.microsoft.com/office/drawing/2014/main" val="1933770405"/>
                    </a:ext>
                  </a:extLst>
                </a:gridCol>
                <a:gridCol w="763544">
                  <a:extLst>
                    <a:ext uri="{9D8B030D-6E8A-4147-A177-3AD203B41FA5}">
                      <a16:colId xmlns:a16="http://schemas.microsoft.com/office/drawing/2014/main" val="1387004936"/>
                    </a:ext>
                  </a:extLst>
                </a:gridCol>
                <a:gridCol w="912933">
                  <a:extLst>
                    <a:ext uri="{9D8B030D-6E8A-4147-A177-3AD203B41FA5}">
                      <a16:colId xmlns:a16="http://schemas.microsoft.com/office/drawing/2014/main" val="3017094969"/>
                    </a:ext>
                  </a:extLst>
                </a:gridCol>
                <a:gridCol w="947101">
                  <a:extLst>
                    <a:ext uri="{9D8B030D-6E8A-4147-A177-3AD203B41FA5}">
                      <a16:colId xmlns:a16="http://schemas.microsoft.com/office/drawing/2014/main" val="1535557961"/>
                    </a:ext>
                  </a:extLst>
                </a:gridCol>
                <a:gridCol w="928562">
                  <a:extLst>
                    <a:ext uri="{9D8B030D-6E8A-4147-A177-3AD203B41FA5}">
                      <a16:colId xmlns:a16="http://schemas.microsoft.com/office/drawing/2014/main" val="3802134637"/>
                    </a:ext>
                  </a:extLst>
                </a:gridCol>
                <a:gridCol w="704267">
                  <a:extLst>
                    <a:ext uri="{9D8B030D-6E8A-4147-A177-3AD203B41FA5}">
                      <a16:colId xmlns:a16="http://schemas.microsoft.com/office/drawing/2014/main" val="3096522979"/>
                    </a:ext>
                  </a:extLst>
                </a:gridCol>
                <a:gridCol w="1187995">
                  <a:extLst>
                    <a:ext uri="{9D8B030D-6E8A-4147-A177-3AD203B41FA5}">
                      <a16:colId xmlns:a16="http://schemas.microsoft.com/office/drawing/2014/main" val="1850928528"/>
                    </a:ext>
                  </a:extLst>
                </a:gridCol>
                <a:gridCol w="1112118">
                  <a:extLst>
                    <a:ext uri="{9D8B030D-6E8A-4147-A177-3AD203B41FA5}">
                      <a16:colId xmlns:a16="http://schemas.microsoft.com/office/drawing/2014/main" val="3297298476"/>
                    </a:ext>
                  </a:extLst>
                </a:gridCol>
                <a:gridCol w="1178514">
                  <a:extLst>
                    <a:ext uri="{9D8B030D-6E8A-4147-A177-3AD203B41FA5}">
                      <a16:colId xmlns:a16="http://schemas.microsoft.com/office/drawing/2014/main" val="2333966601"/>
                    </a:ext>
                  </a:extLst>
                </a:gridCol>
                <a:gridCol w="1006559">
                  <a:extLst>
                    <a:ext uri="{9D8B030D-6E8A-4147-A177-3AD203B41FA5}">
                      <a16:colId xmlns:a16="http://schemas.microsoft.com/office/drawing/2014/main" val="513083250"/>
                    </a:ext>
                  </a:extLst>
                </a:gridCol>
                <a:gridCol w="1018494">
                  <a:extLst>
                    <a:ext uri="{9D8B030D-6E8A-4147-A177-3AD203B41FA5}">
                      <a16:colId xmlns:a16="http://schemas.microsoft.com/office/drawing/2014/main" val="3963747019"/>
                    </a:ext>
                  </a:extLst>
                </a:gridCol>
              </a:tblGrid>
              <a:tr h="575449"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Efficacy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244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Efficacy (CR)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Safety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224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Safety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Safety (Infection)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Safety (Ocular)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Accessibility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6F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Convenience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6F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Economics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6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376720"/>
                  </a:ext>
                </a:extLst>
              </a:tr>
              <a:tr h="758972">
                <a:tc>
                  <a:txBody>
                    <a:bodyPr/>
                    <a:lstStyle/>
                    <a:p>
                      <a:endParaRPr lang="en-GB" sz="1100" dirty="0"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28224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ORR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28224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28224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CRS </a:t>
                      </a:r>
                    </a:p>
                    <a:p>
                      <a:pPr algn="ctr"/>
                      <a:r>
                        <a:rPr lang="en-GB" sz="1100" b="1" dirty="0">
                          <a:solidFill>
                            <a:srgbClr val="28224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(Gr 3+)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28224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NTX </a:t>
                      </a:r>
                    </a:p>
                    <a:p>
                      <a:pPr algn="ctr"/>
                      <a:r>
                        <a:rPr lang="en-GB" sz="1100" b="1" dirty="0">
                          <a:solidFill>
                            <a:srgbClr val="28224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(Gr 3+)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28224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Infection (Gr 3+)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28224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Ocular</a:t>
                      </a:r>
                    </a:p>
                    <a:p>
                      <a:pPr algn="ctr"/>
                      <a:r>
                        <a:rPr lang="en-GB" sz="1100" b="1" dirty="0">
                          <a:solidFill>
                            <a:srgbClr val="28224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(Gr 3+)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28224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Availability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28224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Treatment 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28224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Route of administration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28224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Dosing frequency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28224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Cost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895665"/>
                  </a:ext>
                </a:extLst>
              </a:tr>
              <a:tr h="910231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28224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CAR-T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86%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14% - All</a:t>
                      </a:r>
                    </a:p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3% - Gr 3+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50000">
                          <a:srgbClr val="FFC000">
                            <a:alpha val="55000"/>
                          </a:srgbClr>
                        </a:gs>
                        <a:gs pos="50000">
                          <a:srgbClr val="FFC000">
                            <a:alpha val="55000"/>
                          </a:srgbClr>
                        </a:gs>
                        <a:gs pos="55000">
                          <a:srgbClr val="FF0000">
                            <a:alpha val="55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Manufacturing: 4-6 weeks; Limited slots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Specialised medical centre and/or hospital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Single dose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err="1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Abecma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: $419,500</a:t>
                      </a:r>
                    </a:p>
                    <a:p>
                      <a:pPr algn="ctr"/>
                      <a:r>
                        <a:rPr lang="en-GB" sz="1100" b="0" dirty="0" err="1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Carvykti</a:t>
                      </a: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: $465,000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77867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C182474-CA49-945C-E879-301F72C8CD24}"/>
              </a:ext>
            </a:extLst>
          </p:cNvPr>
          <p:cNvSpPr/>
          <p:nvPr/>
        </p:nvSpPr>
        <p:spPr>
          <a:xfrm>
            <a:off x="8751900" y="6252978"/>
            <a:ext cx="180000" cy="144000"/>
          </a:xfrm>
          <a:prstGeom prst="rect">
            <a:avLst/>
          </a:prstGeom>
          <a:solidFill>
            <a:srgbClr val="282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425E1D-A1EB-51AC-BE63-30F6AACAD96B}"/>
              </a:ext>
            </a:extLst>
          </p:cNvPr>
          <p:cNvSpPr/>
          <p:nvPr/>
        </p:nvSpPr>
        <p:spPr>
          <a:xfrm>
            <a:off x="8751900" y="6496951"/>
            <a:ext cx="180000" cy="144000"/>
          </a:xfrm>
          <a:prstGeom prst="rect">
            <a:avLst/>
          </a:prstGeom>
          <a:solidFill>
            <a:srgbClr val="976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0B8BCF-0BCA-E0B4-AF81-1C90B7DA6B23}"/>
              </a:ext>
            </a:extLst>
          </p:cNvPr>
          <p:cNvSpPr/>
          <p:nvPr/>
        </p:nvSpPr>
        <p:spPr>
          <a:xfrm>
            <a:off x="8883382" y="6209962"/>
            <a:ext cx="1937657" cy="229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Patient outcomes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3E0B75-C05B-6E69-BAFC-6F5098192531}"/>
              </a:ext>
            </a:extLst>
          </p:cNvPr>
          <p:cNvSpPr/>
          <p:nvPr/>
        </p:nvSpPr>
        <p:spPr>
          <a:xfrm>
            <a:off x="8883383" y="6453769"/>
            <a:ext cx="1937657" cy="229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Patient experience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B7989B-9758-1889-F838-808C44DC37E2}"/>
              </a:ext>
            </a:extLst>
          </p:cNvPr>
          <p:cNvSpPr/>
          <p:nvPr/>
        </p:nvSpPr>
        <p:spPr>
          <a:xfrm>
            <a:off x="9990145" y="6024513"/>
            <a:ext cx="180000" cy="144000"/>
          </a:xfrm>
          <a:prstGeom prst="rect">
            <a:avLst/>
          </a:prstGeom>
          <a:solidFill>
            <a:srgbClr val="92D05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713D7-F4EB-BF8F-B1F0-BA9008C83842}"/>
              </a:ext>
            </a:extLst>
          </p:cNvPr>
          <p:cNvSpPr/>
          <p:nvPr/>
        </p:nvSpPr>
        <p:spPr>
          <a:xfrm>
            <a:off x="9990145" y="6249921"/>
            <a:ext cx="180000" cy="144000"/>
          </a:xfrm>
          <a:prstGeom prst="rect">
            <a:avLst/>
          </a:prstGeom>
          <a:solidFill>
            <a:srgbClr val="FFC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DAD3F8-BF20-F14F-9557-262B80AB8996}"/>
              </a:ext>
            </a:extLst>
          </p:cNvPr>
          <p:cNvSpPr/>
          <p:nvPr/>
        </p:nvSpPr>
        <p:spPr>
          <a:xfrm>
            <a:off x="10151571" y="6450504"/>
            <a:ext cx="1937657" cy="229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High negative patient impact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631807-AA4A-9CD3-1382-E02040007384}"/>
              </a:ext>
            </a:extLst>
          </p:cNvPr>
          <p:cNvSpPr/>
          <p:nvPr/>
        </p:nvSpPr>
        <p:spPr>
          <a:xfrm>
            <a:off x="10151571" y="6213645"/>
            <a:ext cx="1937657" cy="229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Mid negative patient impact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7D022C-E566-E340-CD58-C5B308EA9B49}"/>
              </a:ext>
            </a:extLst>
          </p:cNvPr>
          <p:cNvSpPr/>
          <p:nvPr/>
        </p:nvSpPr>
        <p:spPr>
          <a:xfrm>
            <a:off x="9990145" y="6493999"/>
            <a:ext cx="180000" cy="144000"/>
          </a:xfrm>
          <a:prstGeom prst="rect">
            <a:avLst/>
          </a:prstGeom>
          <a:solidFill>
            <a:srgbClr val="FF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85BA0F-ED0A-A570-AD62-9C6B0F1B269B}"/>
              </a:ext>
            </a:extLst>
          </p:cNvPr>
          <p:cNvSpPr/>
          <p:nvPr/>
        </p:nvSpPr>
        <p:spPr>
          <a:xfrm>
            <a:off x="10151571" y="5963526"/>
            <a:ext cx="1937657" cy="229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Favourable patient impact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09242C-DC25-0E3A-7A0B-EAAFC70F63BF}"/>
              </a:ext>
            </a:extLst>
          </p:cNvPr>
          <p:cNvSpPr/>
          <p:nvPr/>
        </p:nvSpPr>
        <p:spPr>
          <a:xfrm>
            <a:off x="5266392" y="3425902"/>
            <a:ext cx="6441193" cy="432620"/>
          </a:xfrm>
          <a:prstGeom prst="rect">
            <a:avLst/>
          </a:prstGeom>
          <a:solidFill>
            <a:srgbClr val="976FC3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CAR-Ts have favourable impact on efficacy, but fare low on other parameters</a:t>
            </a:r>
          </a:p>
        </p:txBody>
      </p:sp>
      <p:sp>
        <p:nvSpPr>
          <p:cNvPr id="27" name="Alternative Process 26">
            <a:extLst>
              <a:ext uri="{FF2B5EF4-FFF2-40B4-BE49-F238E27FC236}">
                <a16:creationId xmlns:a16="http://schemas.microsoft.com/office/drawing/2014/main" id="{2248EC46-BC4E-F1F5-9C5F-7C6A88C1CC1B}"/>
              </a:ext>
            </a:extLst>
          </p:cNvPr>
          <p:cNvSpPr/>
          <p:nvPr/>
        </p:nvSpPr>
        <p:spPr>
          <a:xfrm>
            <a:off x="5266392" y="3901077"/>
            <a:ext cx="6441193" cy="185359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Remarkable single-agent efficacy profile with the highest response rates amongst novel competitors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Induces deep and durable responses; Some even show 100% ORR</a:t>
            </a:r>
            <a:endParaRPr lang="en-GB" sz="1400" dirty="0">
              <a:solidFill>
                <a:srgbClr val="2822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Poor safety profile with highest rates of severe (i.e., grade 3+) toxicities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Highly inaccessible and expensive.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Efforts are being made to improve manufacturing capacity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IV is not preferred, but single-dose infusion may be more convenient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0368F3-2F1E-FF73-0EF8-22406BF4F1D0}"/>
              </a:ext>
            </a:extLst>
          </p:cNvPr>
          <p:cNvSpPr/>
          <p:nvPr/>
        </p:nvSpPr>
        <p:spPr>
          <a:xfrm>
            <a:off x="469603" y="6651272"/>
            <a:ext cx="5753592" cy="229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i="1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ORR= Overall response rate; CR = Complete response; CRS = Cytokine release syndrome; NTX = Neurotoxicity.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3AA8FCA-A500-1389-27EF-051A8D7CF7E0}"/>
              </a:ext>
            </a:extLst>
          </p:cNvPr>
          <p:cNvCxnSpPr>
            <a:cxnSpLocks/>
          </p:cNvCxnSpPr>
          <p:nvPr/>
        </p:nvCxnSpPr>
        <p:spPr>
          <a:xfrm>
            <a:off x="469603" y="696737"/>
            <a:ext cx="11252794" cy="0"/>
          </a:xfrm>
          <a:prstGeom prst="line">
            <a:avLst/>
          </a:prstGeom>
          <a:ln>
            <a:solidFill>
              <a:srgbClr val="976FC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4E576201-719E-1809-76D7-EA8FDC1F4185}"/>
              </a:ext>
            </a:extLst>
          </p:cNvPr>
          <p:cNvSpPr txBox="1">
            <a:spLocks noChangeArrowheads="1"/>
          </p:cNvSpPr>
          <p:nvPr/>
        </p:nvSpPr>
        <p:spPr>
          <a:xfrm>
            <a:off x="364428" y="225844"/>
            <a:ext cx="11344758" cy="451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Impact of CAR-Ts on Patient Outcomes and Experience</a:t>
            </a:r>
          </a:p>
        </p:txBody>
      </p:sp>
      <p:pic>
        <p:nvPicPr>
          <p:cNvPr id="1026" name="Picture 2" descr="Expanding access to CAR T cell therapies through local manufacturing |  Nature Biotechnology">
            <a:extLst>
              <a:ext uri="{FF2B5EF4-FFF2-40B4-BE49-F238E27FC236}">
                <a16:creationId xmlns:a16="http://schemas.microsoft.com/office/drawing/2014/main" id="{B5ACE391-96E9-83A2-E443-584078213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7" y="3432727"/>
            <a:ext cx="4855899" cy="2735361"/>
          </a:xfrm>
          <a:prstGeom prst="rect">
            <a:avLst/>
          </a:prstGeom>
          <a:noFill/>
          <a:ln>
            <a:solidFill>
              <a:srgbClr val="976FC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3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42834512-5963-C07C-5C89-AB9391FE136C}"/>
              </a:ext>
            </a:extLst>
          </p:cNvPr>
          <p:cNvSpPr txBox="1"/>
          <p:nvPr/>
        </p:nvSpPr>
        <p:spPr>
          <a:xfrm>
            <a:off x="1033870" y="2999119"/>
            <a:ext cx="7054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1400" b="1" i="1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2015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9CC27D-7B7E-C14A-492A-4FFA8396EBA0}"/>
              </a:ext>
            </a:extLst>
          </p:cNvPr>
          <p:cNvSpPr txBox="1"/>
          <p:nvPr/>
        </p:nvSpPr>
        <p:spPr>
          <a:xfrm>
            <a:off x="11088557" y="3025747"/>
            <a:ext cx="7054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GB" sz="1400" b="1" i="1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2025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65741F-B7AC-9CE7-72B1-330EB2F1576B}"/>
              </a:ext>
            </a:extLst>
          </p:cNvPr>
          <p:cNvCxnSpPr>
            <a:cxnSpLocks/>
            <a:stCxn id="53" idx="2"/>
            <a:endCxn id="54" idx="2"/>
          </p:cNvCxnSpPr>
          <p:nvPr/>
        </p:nvCxnSpPr>
        <p:spPr>
          <a:xfrm>
            <a:off x="1386606" y="3306896"/>
            <a:ext cx="10054687" cy="26628"/>
          </a:xfrm>
          <a:prstGeom prst="straightConnector1">
            <a:avLst/>
          </a:prstGeom>
          <a:ln w="38100">
            <a:solidFill>
              <a:srgbClr val="282244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F7B4F1F-65BC-B683-A246-8E5181C8816A}"/>
              </a:ext>
            </a:extLst>
          </p:cNvPr>
          <p:cNvGrpSpPr/>
          <p:nvPr/>
        </p:nvGrpSpPr>
        <p:grpSpPr>
          <a:xfrm>
            <a:off x="689610" y="861397"/>
            <a:ext cx="9896353" cy="5251381"/>
            <a:chOff x="-622490" y="616757"/>
            <a:chExt cx="9670064" cy="647383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1F3500-AAAD-447F-CA6B-EC7C827656F1}"/>
                </a:ext>
              </a:extLst>
            </p:cNvPr>
            <p:cNvCxnSpPr>
              <a:cxnSpLocks/>
            </p:cNvCxnSpPr>
            <p:nvPr/>
          </p:nvCxnSpPr>
          <p:spPr>
            <a:xfrm>
              <a:off x="459983" y="3495468"/>
              <a:ext cx="8517617" cy="14287"/>
            </a:xfrm>
            <a:prstGeom prst="line">
              <a:avLst/>
            </a:prstGeom>
            <a:ln w="38100">
              <a:solidFill>
                <a:srgbClr val="28224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E5A1742-4871-38E0-7D87-D1DE7D62C5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872" y="2027637"/>
              <a:ext cx="0" cy="1440000"/>
            </a:xfrm>
            <a:prstGeom prst="straightConnector1">
              <a:avLst/>
            </a:prstGeom>
            <a:ln w="38100">
              <a:solidFill>
                <a:srgbClr val="7030A0"/>
              </a:solidFill>
              <a:round/>
              <a:headEnd type="oval"/>
              <a:tailEnd type="oval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9E9D06-6D58-6FFB-C723-58546BE465C7}"/>
                </a:ext>
              </a:extLst>
            </p:cNvPr>
            <p:cNvSpPr/>
            <p:nvPr/>
          </p:nvSpPr>
          <p:spPr>
            <a:xfrm>
              <a:off x="-436657" y="632651"/>
              <a:ext cx="2692400" cy="1237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August 2017</a:t>
              </a:r>
            </a:p>
            <a:p>
              <a:pPr algn="ctr"/>
              <a:r>
                <a:rPr lang="en-GB" sz="1200" b="1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*** Kymriah</a:t>
              </a:r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  <a:p>
              <a:pPr algn="ctr"/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(</a:t>
              </a:r>
              <a:r>
                <a:rPr lang="en-GB" sz="1200" dirty="0" err="1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tisagenlecleucel</a:t>
              </a:r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)</a:t>
              </a:r>
            </a:p>
            <a:p>
              <a:pPr algn="ctr"/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↑CR 65% in NHL/DLBCL/FL</a:t>
              </a:r>
            </a:p>
            <a:p>
              <a:pPr algn="ctr"/>
              <a:r>
                <a:rPr lang="en-GB" sz="1200" b="1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Novartis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481C2C9-E9A0-97D5-A83E-368AEFFBF5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2936" y="3516251"/>
              <a:ext cx="0" cy="1440000"/>
            </a:xfrm>
            <a:prstGeom prst="straightConnector1">
              <a:avLst/>
            </a:prstGeom>
            <a:ln w="38100">
              <a:solidFill>
                <a:srgbClr val="7030A0"/>
              </a:solidFill>
              <a:round/>
              <a:headEnd type="oval"/>
              <a:tailEnd type="oval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A5D58E7-F8F9-3557-014E-EAE9AF43D6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3313" y="3516251"/>
              <a:ext cx="0" cy="1440000"/>
            </a:xfrm>
            <a:prstGeom prst="straightConnector1">
              <a:avLst/>
            </a:prstGeom>
            <a:ln w="38100">
              <a:solidFill>
                <a:srgbClr val="7030A0"/>
              </a:solidFill>
              <a:round/>
              <a:headEnd type="oval"/>
              <a:tailEnd type="oval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796AC4C-2338-3CDE-9ABB-E4C6CC5B8B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4977" y="2055467"/>
              <a:ext cx="0" cy="1440000"/>
            </a:xfrm>
            <a:prstGeom prst="straightConnector1">
              <a:avLst/>
            </a:prstGeom>
            <a:ln w="38100">
              <a:solidFill>
                <a:srgbClr val="7030A0"/>
              </a:solidFill>
              <a:round/>
              <a:headEnd type="oval"/>
              <a:tailEnd type="oval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49D1240-1106-1D98-FDA1-762C1B128E97}"/>
                </a:ext>
              </a:extLst>
            </p:cNvPr>
            <p:cNvSpPr/>
            <p:nvPr/>
          </p:nvSpPr>
          <p:spPr>
            <a:xfrm>
              <a:off x="3718145" y="5252483"/>
              <a:ext cx="2692400" cy="495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E6E9E0D-7E31-C9D5-A486-11C309571F9C}"/>
                </a:ext>
              </a:extLst>
            </p:cNvPr>
            <p:cNvSpPr/>
            <p:nvPr/>
          </p:nvSpPr>
          <p:spPr>
            <a:xfrm>
              <a:off x="393936" y="5142799"/>
              <a:ext cx="2692400" cy="12313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October 2017</a:t>
              </a:r>
            </a:p>
            <a:p>
              <a:pPr algn="ctr"/>
              <a:r>
                <a:rPr lang="en-GB" sz="1200" b="1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**/*** </a:t>
              </a:r>
              <a:r>
                <a:rPr lang="en-GB" sz="1200" b="1" dirty="0" err="1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Yescarta</a:t>
              </a:r>
              <a:endParaRPr lang="en-GB" sz="1200" b="1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algn="ctr"/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(</a:t>
              </a:r>
              <a:r>
                <a:rPr lang="en-GB" sz="1200" dirty="0" err="1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axicabtagene</a:t>
              </a:r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GB" sz="1200" dirty="0" err="1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ciloleucel</a:t>
              </a:r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)</a:t>
              </a:r>
            </a:p>
            <a:p>
              <a:pPr algn="ctr"/>
              <a:r>
                <a:rPr lang="en-GB" sz="1200" b="0" i="0" dirty="0">
                  <a:solidFill>
                    <a:srgbClr val="1F1F1F"/>
                  </a:solidFill>
                  <a:effectLst/>
                  <a:latin typeface="Google Sans"/>
                </a:rPr>
                <a:t>↔</a:t>
              </a:r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CR 51% in NHL/DLBCL</a:t>
              </a:r>
            </a:p>
            <a:p>
              <a:pPr algn="ctr"/>
              <a:r>
                <a:rPr lang="en-GB" sz="1200" b="1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Kite Pharma/Gilead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F40529A-A827-6EBB-80A9-2230E7B54685}"/>
                </a:ext>
              </a:extLst>
            </p:cNvPr>
            <p:cNvSpPr/>
            <p:nvPr/>
          </p:nvSpPr>
          <p:spPr>
            <a:xfrm>
              <a:off x="2851282" y="5065481"/>
              <a:ext cx="2801663" cy="14180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February 2021</a:t>
              </a:r>
            </a:p>
            <a:p>
              <a:pPr algn="ctr"/>
              <a:r>
                <a:rPr lang="en-GB" sz="1200" b="1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**/*** </a:t>
              </a:r>
              <a:r>
                <a:rPr lang="en-GB" sz="1200" b="1" dirty="0" err="1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Breyanzi</a:t>
              </a:r>
              <a:endParaRPr lang="en-GB" sz="1200" b="1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algn="ctr"/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(</a:t>
              </a:r>
              <a:r>
                <a:rPr lang="en-GB" sz="1200" dirty="0" err="1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lisocabtagene</a:t>
              </a:r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GB" sz="1200" dirty="0" err="1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maraleucel</a:t>
              </a:r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)</a:t>
              </a:r>
            </a:p>
            <a:p>
              <a:pPr algn="ctr"/>
              <a:r>
                <a:rPr lang="en-GB" sz="1200" b="0" i="0" dirty="0">
                  <a:solidFill>
                    <a:srgbClr val="1F1F1F"/>
                  </a:solidFill>
                  <a:effectLst/>
                  <a:latin typeface="Google Sans"/>
                </a:rPr>
                <a:t>↔</a:t>
              </a:r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CR 54% in NHL/DLBCL</a:t>
              </a:r>
            </a:p>
            <a:p>
              <a:pPr algn="ctr"/>
              <a:r>
                <a:rPr lang="en-GB" sz="1200" b="1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Juno/Bristol Myers Squibb</a:t>
              </a:r>
            </a:p>
            <a:p>
              <a:pPr algn="ctr"/>
              <a:endParaRPr lang="en-GB" sz="12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5039D1-2FBB-5211-A6F9-C7382F9C25F4}"/>
                </a:ext>
              </a:extLst>
            </p:cNvPr>
            <p:cNvSpPr/>
            <p:nvPr/>
          </p:nvSpPr>
          <p:spPr>
            <a:xfrm>
              <a:off x="2709046" y="722159"/>
              <a:ext cx="2531862" cy="11208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July 2020</a:t>
              </a:r>
            </a:p>
            <a:p>
              <a:pPr algn="ctr"/>
              <a:r>
                <a:rPr lang="en-GB" sz="1200" b="1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*** </a:t>
              </a:r>
              <a:r>
                <a:rPr lang="en-GB" sz="1200" b="1" dirty="0" err="1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Tecartus</a:t>
              </a:r>
              <a:endParaRPr lang="en-GB" sz="1200" b="1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algn="ctr"/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(</a:t>
              </a:r>
              <a:r>
                <a:rPr lang="en-GB" sz="1200" dirty="0" err="1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brexucabtagene</a:t>
              </a:r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GB" sz="1200" dirty="0" err="1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autoleucel</a:t>
              </a:r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)</a:t>
              </a:r>
            </a:p>
            <a:p>
              <a:pPr algn="ctr"/>
              <a:r>
                <a:rPr lang="en-GB" sz="1200" b="0" i="0" dirty="0">
                  <a:solidFill>
                    <a:srgbClr val="1F1F1F"/>
                  </a:solidFill>
                  <a:effectLst/>
                  <a:latin typeface="Google Sans"/>
                </a:rPr>
                <a:t>↔</a:t>
              </a:r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CR 52% in B-ALL</a:t>
              </a:r>
            </a:p>
            <a:p>
              <a:pPr algn="ctr"/>
              <a:r>
                <a:rPr lang="en-GB" sz="1200" b="1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Kite Pharma/Gilead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42511EA-5868-C79D-2891-7D5EED226B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7221" y="2027637"/>
              <a:ext cx="0" cy="1440000"/>
            </a:xfrm>
            <a:prstGeom prst="straightConnector1">
              <a:avLst/>
            </a:prstGeom>
            <a:ln w="38100">
              <a:solidFill>
                <a:srgbClr val="0070C0"/>
              </a:solidFill>
              <a:round/>
              <a:headEnd type="oval"/>
              <a:tailEnd type="oval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7F19397-00DD-D540-925F-19A97B575759}"/>
                </a:ext>
              </a:extLst>
            </p:cNvPr>
            <p:cNvSpPr/>
            <p:nvPr/>
          </p:nvSpPr>
          <p:spPr>
            <a:xfrm>
              <a:off x="6355174" y="616757"/>
              <a:ext cx="2692400" cy="12375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February 2022</a:t>
              </a:r>
            </a:p>
            <a:p>
              <a:pPr algn="ctr"/>
              <a:r>
                <a:rPr lang="en-GB" sz="1200" b="1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*** </a:t>
              </a:r>
              <a:r>
                <a:rPr lang="en-GB" sz="1200" b="1" dirty="0" err="1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Carvykti</a:t>
              </a:r>
              <a:endParaRPr lang="en-GB" sz="1200" b="1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algn="ctr"/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(</a:t>
              </a:r>
              <a:r>
                <a:rPr lang="en-GB" sz="1200" dirty="0" err="1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ciltacabtagene</a:t>
              </a:r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GB" sz="1200" dirty="0" err="1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autoleucel</a:t>
              </a:r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)</a:t>
              </a:r>
            </a:p>
            <a:p>
              <a:pPr algn="ctr"/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↑CR 78% in MM</a:t>
              </a:r>
            </a:p>
            <a:p>
              <a:pPr algn="ctr"/>
              <a:r>
                <a:rPr lang="en-GB" sz="1200" b="1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Janssen Biotech / J&amp;J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1F9DFC2-6DA8-94AD-4DDD-194802E615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6736" y="3516251"/>
              <a:ext cx="0" cy="1440000"/>
            </a:xfrm>
            <a:prstGeom prst="straightConnector1">
              <a:avLst/>
            </a:prstGeom>
            <a:ln w="38100">
              <a:solidFill>
                <a:srgbClr val="0070C0"/>
              </a:solidFill>
              <a:round/>
              <a:headEnd type="oval"/>
              <a:tailEnd type="oval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3476F00-78DF-010C-D8CB-E7F3EAFBCC5D}"/>
                </a:ext>
              </a:extLst>
            </p:cNvPr>
            <p:cNvSpPr/>
            <p:nvPr/>
          </p:nvSpPr>
          <p:spPr>
            <a:xfrm>
              <a:off x="5239963" y="4910872"/>
              <a:ext cx="2415321" cy="14840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March 2021</a:t>
              </a:r>
            </a:p>
            <a:p>
              <a:pPr algn="ctr"/>
              <a:r>
                <a:rPr lang="en-GB" sz="1200" b="1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*** </a:t>
              </a:r>
              <a:r>
                <a:rPr lang="en-GB" sz="1200" b="1" dirty="0" err="1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Abecma</a:t>
              </a:r>
              <a:endParaRPr lang="en-GB" sz="1200" b="1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algn="ctr"/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(</a:t>
              </a:r>
              <a:r>
                <a:rPr lang="en-GB" sz="1200" dirty="0" err="1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idecabtagene</a:t>
              </a:r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GB" sz="1200" dirty="0" err="1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vicleucel</a:t>
              </a:r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)</a:t>
              </a:r>
            </a:p>
            <a:p>
              <a:pPr algn="ctr"/>
              <a:r>
                <a:rPr lang="en-GB" sz="12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↓CR 39% in MM</a:t>
              </a:r>
            </a:p>
            <a:p>
              <a:pPr algn="ctr"/>
              <a:r>
                <a:rPr lang="en-GB" sz="1200" b="1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Bluebird/Bristol Myers Squibb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50B6B50-AC9D-4398-5E49-A4AAB8CA01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22490" y="6743519"/>
              <a:ext cx="0" cy="218871"/>
            </a:xfrm>
            <a:prstGeom prst="straightConnector1">
              <a:avLst/>
            </a:prstGeom>
            <a:ln w="38100">
              <a:solidFill>
                <a:srgbClr val="7030A0"/>
              </a:solidFill>
              <a:round/>
              <a:headEnd type="oval"/>
              <a:tailEnd type="oval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7FCB5F8-820A-E25E-8F7F-11C12AACE974}"/>
                </a:ext>
              </a:extLst>
            </p:cNvPr>
            <p:cNvSpPr/>
            <p:nvPr/>
          </p:nvSpPr>
          <p:spPr>
            <a:xfrm>
              <a:off x="-553715" y="6613620"/>
              <a:ext cx="1159065" cy="4769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0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CD19 target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1BF7252-FEA4-271D-E710-0E1B5C8C1A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847" y="6757240"/>
              <a:ext cx="0" cy="190634"/>
            </a:xfrm>
            <a:prstGeom prst="straightConnector1">
              <a:avLst/>
            </a:prstGeom>
            <a:ln w="38100">
              <a:solidFill>
                <a:srgbClr val="0070C0"/>
              </a:solidFill>
              <a:round/>
              <a:headEnd type="oval"/>
              <a:tailEnd type="oval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C4B3ED6-1ED5-F10F-EB5D-9A5FD17F594F}"/>
                </a:ext>
              </a:extLst>
            </p:cNvPr>
            <p:cNvSpPr/>
            <p:nvPr/>
          </p:nvSpPr>
          <p:spPr>
            <a:xfrm>
              <a:off x="734346" y="6633315"/>
              <a:ext cx="1667960" cy="4572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solidFill>
                    <a:srgbClr val="282244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BCMA/TNF-RSF17 target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8166D0D-BB1F-0D66-0AFA-7636F28D1996}"/>
              </a:ext>
            </a:extLst>
          </p:cNvPr>
          <p:cNvSpPr txBox="1"/>
          <p:nvPr/>
        </p:nvSpPr>
        <p:spPr>
          <a:xfrm>
            <a:off x="3357525" y="2401689"/>
            <a:ext cx="1774295" cy="578882"/>
          </a:xfrm>
          <a:prstGeom prst="roundRect">
            <a:avLst/>
          </a:prstGeom>
          <a:solidFill>
            <a:srgbClr val="976FC3">
              <a:alpha val="11962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‘new’ approvals for </a:t>
            </a:r>
            <a:r>
              <a:rPr lang="en-US" sz="1400" b="1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years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36BA7-35BE-6C31-556A-3D75F8D6F8CB}"/>
              </a:ext>
            </a:extLst>
          </p:cNvPr>
          <p:cNvCxnSpPr>
            <a:cxnSpLocks/>
          </p:cNvCxnSpPr>
          <p:nvPr/>
        </p:nvCxnSpPr>
        <p:spPr>
          <a:xfrm>
            <a:off x="482855" y="696737"/>
            <a:ext cx="11252794" cy="0"/>
          </a:xfrm>
          <a:prstGeom prst="line">
            <a:avLst/>
          </a:prstGeom>
          <a:ln>
            <a:solidFill>
              <a:srgbClr val="976FC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5F8151E-6AC9-8D11-3F86-C53B627BB44C}"/>
              </a:ext>
            </a:extLst>
          </p:cNvPr>
          <p:cNvSpPr txBox="1"/>
          <p:nvPr/>
        </p:nvSpPr>
        <p:spPr>
          <a:xfrm>
            <a:off x="482855" y="6278088"/>
            <a:ext cx="10628380" cy="510778"/>
          </a:xfrm>
          <a:prstGeom prst="roundRect">
            <a:avLst/>
          </a:prstGeom>
          <a:solidFill>
            <a:schemeClr val="bg1">
              <a:lumMod val="65000"/>
              <a:alpha val="11962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** Second-Line Treatment after previous treatment; immunomodulatory agent (ADC), proteasome inhibitor (PI), anti-CD38 monoclonal antibody (mAb)</a:t>
            </a:r>
          </a:p>
          <a:p>
            <a:r>
              <a:rPr lang="en-GB" sz="12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*** Third-Line Treatment after previous treatment; two prior lines of systemic therapy; </a:t>
            </a:r>
            <a:r>
              <a:rPr lang="en-GB" sz="1200" dirty="0" err="1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bruton</a:t>
            </a:r>
            <a:r>
              <a:rPr lang="en-GB" sz="12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tyrosine kinase (BTK) inhibitor.</a:t>
            </a:r>
            <a:endParaRPr lang="en-US" sz="1200" dirty="0">
              <a:solidFill>
                <a:srgbClr val="2822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B42C60-92BA-833A-F4A2-A6D47CBD6420}"/>
              </a:ext>
            </a:extLst>
          </p:cNvPr>
          <p:cNvSpPr txBox="1">
            <a:spLocks noChangeArrowheads="1"/>
          </p:cNvSpPr>
          <p:nvPr/>
        </p:nvSpPr>
        <p:spPr>
          <a:xfrm>
            <a:off x="364428" y="225844"/>
            <a:ext cx="11344758" cy="451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8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Analysis of the </a:t>
            </a:r>
            <a:r>
              <a:rPr lang="en-GB" altLang="en-US" sz="2800" b="1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Current</a:t>
            </a:r>
            <a:r>
              <a:rPr lang="en-GB" altLang="en-US" sz="28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Competitive Landscape</a:t>
            </a:r>
            <a:endParaRPr lang="en-US" altLang="en-US" sz="2800" dirty="0">
              <a:solidFill>
                <a:srgbClr val="282244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22AA2F7-C4EC-0329-9BA4-5130D25F45D3}"/>
              </a:ext>
            </a:extLst>
          </p:cNvPr>
          <p:cNvCxnSpPr>
            <a:cxnSpLocks/>
          </p:cNvCxnSpPr>
          <p:nvPr/>
        </p:nvCxnSpPr>
        <p:spPr>
          <a:xfrm flipV="1">
            <a:off x="10174497" y="3213380"/>
            <a:ext cx="0" cy="1168085"/>
          </a:xfrm>
          <a:prstGeom prst="straightConnector1">
            <a:avLst/>
          </a:prstGeom>
          <a:ln w="38100">
            <a:solidFill>
              <a:srgbClr val="0070C0"/>
            </a:solidFill>
            <a:round/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CAEAEFE4-540A-59EC-5466-55CC8D3E2788}"/>
              </a:ext>
            </a:extLst>
          </p:cNvPr>
          <p:cNvSpPr/>
          <p:nvPr/>
        </p:nvSpPr>
        <p:spPr>
          <a:xfrm>
            <a:off x="8796794" y="4530273"/>
            <a:ext cx="2755405" cy="1003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November 2024</a:t>
            </a:r>
          </a:p>
          <a:p>
            <a:pPr algn="ctr"/>
            <a:r>
              <a:rPr lang="en-GB" sz="1200" b="1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*** </a:t>
            </a:r>
            <a:r>
              <a:rPr lang="en-GB" sz="1200" b="1" dirty="0" err="1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Aucatzyl</a:t>
            </a:r>
            <a:endParaRPr lang="en-GB" sz="1200" b="1" dirty="0">
              <a:solidFill>
                <a:srgbClr val="2822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GB" sz="12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n-GB" sz="1200" dirty="0" err="1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obecabtagene</a:t>
            </a:r>
            <a:r>
              <a:rPr lang="en-GB" sz="12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200" dirty="0" err="1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autoleucel</a:t>
            </a:r>
            <a:r>
              <a:rPr lang="en-GB" sz="12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  <a:p>
            <a:pPr algn="ctr"/>
            <a:r>
              <a:rPr lang="en-GB" sz="1200" b="0" i="0" dirty="0">
                <a:solidFill>
                  <a:srgbClr val="1F1F1F"/>
                </a:solidFill>
                <a:effectLst/>
                <a:latin typeface="Google Sans"/>
              </a:rPr>
              <a:t>↔</a:t>
            </a:r>
            <a:r>
              <a:rPr lang="en-GB" sz="12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 55% in B-ALL</a:t>
            </a:r>
          </a:p>
          <a:p>
            <a:pPr algn="ctr"/>
            <a:r>
              <a:rPr lang="en-GB" sz="1200" b="1" dirty="0" err="1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Autolus</a:t>
            </a:r>
            <a:endParaRPr lang="en-GB" sz="1200" b="1" dirty="0">
              <a:solidFill>
                <a:srgbClr val="2822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119E15-3FFB-9391-EE2E-574DDA12805D}"/>
              </a:ext>
            </a:extLst>
          </p:cNvPr>
          <p:cNvSpPr/>
          <p:nvPr/>
        </p:nvSpPr>
        <p:spPr>
          <a:xfrm>
            <a:off x="9217450" y="4492310"/>
            <a:ext cx="1914091" cy="1150244"/>
          </a:xfrm>
          <a:prstGeom prst="rect">
            <a:avLst/>
          </a:prstGeom>
          <a:noFill/>
          <a:ln>
            <a:solidFill>
              <a:srgbClr val="282244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18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909E0-7F8C-33D9-6A5A-E4C699D2C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44CE3399-4AF5-5829-6A3F-E61E8256C0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397303"/>
              </p:ext>
            </p:extLst>
          </p:nvPr>
        </p:nvGraphicFramePr>
        <p:xfrm>
          <a:off x="482854" y="789708"/>
          <a:ext cx="11226323" cy="3921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6891000" imgH="5956300" progId="Excel.Sheet.12">
                  <p:embed/>
                </p:oleObj>
              </mc:Choice>
              <mc:Fallback>
                <p:oleObj name="Worksheet" r:id="rId3" imgW="16891000" imgH="5956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854" y="789708"/>
                        <a:ext cx="11226323" cy="3921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D98D90-01F7-3DD5-7A05-CFC7C278F944}"/>
              </a:ext>
            </a:extLst>
          </p:cNvPr>
          <p:cNvCxnSpPr>
            <a:cxnSpLocks/>
          </p:cNvCxnSpPr>
          <p:nvPr/>
        </p:nvCxnSpPr>
        <p:spPr>
          <a:xfrm>
            <a:off x="482855" y="696737"/>
            <a:ext cx="11252794" cy="0"/>
          </a:xfrm>
          <a:prstGeom prst="line">
            <a:avLst/>
          </a:prstGeom>
          <a:ln>
            <a:solidFill>
              <a:srgbClr val="976FC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D65EB9FF-31B9-DDE9-1196-8D02F7066E3E}"/>
              </a:ext>
            </a:extLst>
          </p:cNvPr>
          <p:cNvSpPr txBox="1">
            <a:spLocks noChangeArrowheads="1"/>
          </p:cNvSpPr>
          <p:nvPr/>
        </p:nvSpPr>
        <p:spPr>
          <a:xfrm>
            <a:off x="364428" y="225844"/>
            <a:ext cx="11344758" cy="451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4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The </a:t>
            </a:r>
            <a:r>
              <a:rPr lang="en-GB" altLang="en-US" sz="2400" b="1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Future</a:t>
            </a:r>
            <a:r>
              <a:rPr lang="en-GB" altLang="en-US" sz="24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Competitive Landscape for New Clinical Assets in Development</a:t>
            </a:r>
            <a:endParaRPr lang="en-US" altLang="en-US" sz="2400" dirty="0">
              <a:solidFill>
                <a:srgbClr val="282244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034" name="Oval 30">
            <a:extLst>
              <a:ext uri="{FF2B5EF4-FFF2-40B4-BE49-F238E27FC236}">
                <a16:creationId xmlns:a16="http://schemas.microsoft.com/office/drawing/2014/main" id="{8994DD69-E857-9151-95C0-B1373F0EC520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6925" y="101517450"/>
            <a:ext cx="3338513" cy="342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1AF4DD8-CF6B-57BC-7810-2F3811BF57D6}"/>
              </a:ext>
            </a:extLst>
          </p:cNvPr>
          <p:cNvCxnSpPr>
            <a:cxnSpLocks/>
          </p:cNvCxnSpPr>
          <p:nvPr/>
        </p:nvCxnSpPr>
        <p:spPr>
          <a:xfrm>
            <a:off x="10638262" y="1855870"/>
            <a:ext cx="0" cy="2858086"/>
          </a:xfrm>
          <a:prstGeom prst="line">
            <a:avLst/>
          </a:prstGeom>
          <a:ln>
            <a:solidFill>
              <a:srgbClr val="976FC3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9DF90EC-4F6E-FDA1-9D5A-F91239C7961C}"/>
              </a:ext>
            </a:extLst>
          </p:cNvPr>
          <p:cNvSpPr/>
          <p:nvPr/>
        </p:nvSpPr>
        <p:spPr>
          <a:xfrm>
            <a:off x="10431698" y="4481414"/>
            <a:ext cx="413126" cy="209867"/>
          </a:xfrm>
          <a:prstGeom prst="rect">
            <a:avLst/>
          </a:prstGeom>
          <a:solidFill>
            <a:srgbClr val="976F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A83104-9724-BBBB-84B7-03042F05F469}"/>
              </a:ext>
            </a:extLst>
          </p:cNvPr>
          <p:cNvSpPr txBox="1"/>
          <p:nvPr/>
        </p:nvSpPr>
        <p:spPr>
          <a:xfrm>
            <a:off x="10370624" y="4473628"/>
            <a:ext cx="53527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Today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523E02-405E-05DD-E172-6C04D9A3F970}"/>
              </a:ext>
            </a:extLst>
          </p:cNvPr>
          <p:cNvSpPr txBox="1"/>
          <p:nvPr/>
        </p:nvSpPr>
        <p:spPr>
          <a:xfrm>
            <a:off x="363309" y="4793702"/>
            <a:ext cx="5466936" cy="2009061"/>
          </a:xfrm>
          <a:prstGeom prst="roundRect">
            <a:avLst/>
          </a:prstGeom>
          <a:solidFill>
            <a:schemeClr val="bg1">
              <a:lumMod val="65000"/>
              <a:alpha val="11962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Abecma</a:t>
            </a:r>
            <a:r>
              <a:rPr lang="en-GB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/bb2121 has gained </a:t>
            </a:r>
            <a:r>
              <a:rPr lang="en-GB" sz="1400" b="1" dirty="0">
                <a:solidFill>
                  <a:srgbClr val="976FC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FDA-approval</a:t>
            </a:r>
            <a:r>
              <a:rPr lang="en-GB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for RRMM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One of the first CAR T-cell therapies available for MM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Some patients have shown ongoing clinical responses at 6 months post-treatment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Low rates of grade 3/4 CRS (6.5%) were observed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Grade 3/4 neurotoxicity was rare, occurring in only 1.6% of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52BBD-6CEA-00EA-7DBE-5CEDF12E3C8B}"/>
              </a:ext>
            </a:extLst>
          </p:cNvPr>
          <p:cNvSpPr txBox="1"/>
          <p:nvPr/>
        </p:nvSpPr>
        <p:spPr>
          <a:xfrm>
            <a:off x="6036807" y="4793702"/>
            <a:ext cx="5987455" cy="2009061"/>
          </a:xfrm>
          <a:prstGeom prst="roundRect">
            <a:avLst/>
          </a:prstGeom>
          <a:solidFill>
            <a:schemeClr val="bg1">
              <a:lumMod val="65000"/>
              <a:alpha val="11962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976F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Honorable mentions: KYVERNA, ALLOGENE/ARBOR, ROCHE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KYV-101</a:t>
            </a:r>
            <a:r>
              <a:rPr lang="en-US" sz="14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, FDA has granted IND clearance for a Phase 2 trial (KYSA-6) and (KYSA-1) in myasthenia gravis and lupus nephritis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ALLO-316</a:t>
            </a:r>
            <a:r>
              <a:rPr lang="en-US" sz="14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TRAVERSE P1 trial, metastatic renal cell carcinoma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ALLO-329</a:t>
            </a:r>
            <a:r>
              <a:rPr lang="en-US" sz="14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dual CAR-T CD19/CD70 target, no </a:t>
            </a:r>
            <a:r>
              <a:rPr lang="en-US" sz="1400" dirty="0" err="1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lymphodeletion</a:t>
            </a:r>
            <a:r>
              <a:rPr lang="en-US" sz="14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, IND clearance and plans to initiate a Phase 1 trial in mid-2025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Roche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has acquired </a:t>
            </a:r>
            <a:r>
              <a:rPr lang="en-US" sz="1400" dirty="0">
                <a:solidFill>
                  <a:srgbClr val="976FC3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Poseida Therapeutics</a:t>
            </a:r>
            <a:r>
              <a:rPr lang="en-US" sz="1400" dirty="0">
                <a:solidFill>
                  <a:srgbClr val="976FC3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 </a:t>
            </a:r>
            <a:r>
              <a:rPr lang="en-US" sz="14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on 26/Nov/24 for $1.5B to expand into allogeneic off-the-shelf cell therapy in Neuro.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60B5F7-290A-79F6-80AD-E12BA9A1B872}"/>
              </a:ext>
            </a:extLst>
          </p:cNvPr>
          <p:cNvSpPr/>
          <p:nvPr/>
        </p:nvSpPr>
        <p:spPr>
          <a:xfrm>
            <a:off x="482823" y="2564447"/>
            <a:ext cx="7248657" cy="696386"/>
          </a:xfrm>
          <a:prstGeom prst="rect">
            <a:avLst/>
          </a:prstGeom>
          <a:noFill/>
          <a:ln>
            <a:solidFill>
              <a:srgbClr val="976FC3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8" name="Oval 30">
            <a:extLst>
              <a:ext uri="{FF2B5EF4-FFF2-40B4-BE49-F238E27FC236}">
                <a16:creationId xmlns:a16="http://schemas.microsoft.com/office/drawing/2014/main" id="{57030C1F-EADF-0845-B05D-B0BD16CC8B0F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6925" y="101393625"/>
            <a:ext cx="3338513" cy="342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58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C7FDFC-3CEB-F2DA-94CB-BCE56ACAE8F8}"/>
              </a:ext>
            </a:extLst>
          </p:cNvPr>
          <p:cNvSpPr/>
          <p:nvPr/>
        </p:nvSpPr>
        <p:spPr>
          <a:xfrm>
            <a:off x="534268" y="1007841"/>
            <a:ext cx="6044662" cy="369700"/>
          </a:xfrm>
          <a:prstGeom prst="rect">
            <a:avLst/>
          </a:prstGeom>
          <a:solidFill>
            <a:srgbClr val="282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Major Challenges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ACD14-9FDC-7333-7485-4FBBCE8A99D2}"/>
              </a:ext>
            </a:extLst>
          </p:cNvPr>
          <p:cNvSpPr/>
          <p:nvPr/>
        </p:nvSpPr>
        <p:spPr>
          <a:xfrm>
            <a:off x="534268" y="2971525"/>
            <a:ext cx="11223171" cy="369700"/>
          </a:xfrm>
          <a:prstGeom prst="rect">
            <a:avLst/>
          </a:prstGeom>
          <a:solidFill>
            <a:srgbClr val="282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Future recommendations and strategies to address unmet needs</a:t>
            </a:r>
          </a:p>
        </p:txBody>
      </p:sp>
      <p:sp>
        <p:nvSpPr>
          <p:cNvPr id="11" name="Alternative Process 10">
            <a:extLst>
              <a:ext uri="{FF2B5EF4-FFF2-40B4-BE49-F238E27FC236}">
                <a16:creationId xmlns:a16="http://schemas.microsoft.com/office/drawing/2014/main" id="{80F65086-C312-E9D5-74DE-4FE1C9B7E0D2}"/>
              </a:ext>
            </a:extLst>
          </p:cNvPr>
          <p:cNvSpPr/>
          <p:nvPr/>
        </p:nvSpPr>
        <p:spPr>
          <a:xfrm>
            <a:off x="2221926" y="3511950"/>
            <a:ext cx="2493940" cy="369698"/>
          </a:xfrm>
          <a:prstGeom prst="flowChartAlternateProcess">
            <a:avLst/>
          </a:prstGeom>
          <a:solidFill>
            <a:srgbClr val="976F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Strategy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098A97B5-7866-68A1-51C8-E938741F8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93714"/>
              </p:ext>
            </p:extLst>
          </p:nvPr>
        </p:nvGraphicFramePr>
        <p:xfrm>
          <a:off x="1136137" y="4113930"/>
          <a:ext cx="10019432" cy="25794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09716">
                  <a:extLst>
                    <a:ext uri="{9D8B030D-6E8A-4147-A177-3AD203B41FA5}">
                      <a16:colId xmlns:a16="http://schemas.microsoft.com/office/drawing/2014/main" val="243856252"/>
                    </a:ext>
                  </a:extLst>
                </a:gridCol>
                <a:gridCol w="5009716">
                  <a:extLst>
                    <a:ext uri="{9D8B030D-6E8A-4147-A177-3AD203B41FA5}">
                      <a16:colId xmlns:a16="http://schemas.microsoft.com/office/drawing/2014/main" val="1491035929"/>
                    </a:ext>
                  </a:extLst>
                </a:gridCol>
              </a:tblGrid>
              <a:tr h="413814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282244"/>
                          </a:solidFill>
                        </a:rPr>
                        <a:t>Introduction in </a:t>
                      </a:r>
                      <a:r>
                        <a:rPr lang="en-GB" sz="1200" b="1" dirty="0">
                          <a:solidFill>
                            <a:srgbClr val="282244"/>
                          </a:solidFill>
                        </a:rPr>
                        <a:t>Earlier</a:t>
                      </a:r>
                      <a:r>
                        <a:rPr lang="en-GB" sz="1200" b="0" dirty="0">
                          <a:solidFill>
                            <a:srgbClr val="282244"/>
                          </a:solidFill>
                        </a:rPr>
                        <a:t> Treatment Lines</a:t>
                      </a:r>
                      <a:endParaRPr lang="en-GB" sz="1200" b="0" dirty="0">
                        <a:solidFill>
                          <a:srgbClr val="28224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282244"/>
                          </a:solidFill>
                        </a:rPr>
                        <a:t>Overcome </a:t>
                      </a:r>
                      <a:r>
                        <a:rPr lang="en-GB" sz="1200" b="1" dirty="0">
                          <a:solidFill>
                            <a:srgbClr val="282244"/>
                          </a:solidFill>
                        </a:rPr>
                        <a:t>resistance</a:t>
                      </a:r>
                      <a:r>
                        <a:rPr lang="en-GB" sz="1200" b="0" dirty="0">
                          <a:solidFill>
                            <a:srgbClr val="282244"/>
                          </a:solidFill>
                        </a:rPr>
                        <a:t>, improve response depth</a:t>
                      </a:r>
                      <a:endParaRPr lang="en-GB" sz="1200" b="0" dirty="0">
                        <a:solidFill>
                          <a:srgbClr val="28224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670793"/>
                  </a:ext>
                </a:extLst>
              </a:tr>
              <a:tr h="41381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282244"/>
                          </a:solidFill>
                        </a:rPr>
                        <a:t>Combination</a:t>
                      </a:r>
                      <a:r>
                        <a:rPr lang="en-GB" sz="1200" b="0" dirty="0">
                          <a:solidFill>
                            <a:srgbClr val="282244"/>
                          </a:solidFill>
                        </a:rPr>
                        <a:t> therapies (e.g., </a:t>
                      </a:r>
                      <a:r>
                        <a:rPr lang="en-GB" sz="1200" b="0" dirty="0" err="1">
                          <a:solidFill>
                            <a:srgbClr val="282244"/>
                          </a:solidFill>
                        </a:rPr>
                        <a:t>IMiDs</a:t>
                      </a:r>
                      <a:r>
                        <a:rPr lang="en-GB" sz="1200" b="0" dirty="0">
                          <a:solidFill>
                            <a:srgbClr val="282244"/>
                          </a:solidFill>
                        </a:rPr>
                        <a:t>, PIs, </a:t>
                      </a:r>
                      <a:r>
                        <a:rPr lang="en-GB" sz="1200" b="0" dirty="0" err="1">
                          <a:solidFill>
                            <a:srgbClr val="282244"/>
                          </a:solidFill>
                        </a:rPr>
                        <a:t>mAbs</a:t>
                      </a:r>
                      <a:r>
                        <a:rPr lang="en-GB" sz="1200" b="0" dirty="0">
                          <a:solidFill>
                            <a:srgbClr val="282244"/>
                          </a:solidFill>
                        </a:rPr>
                        <a:t>)</a:t>
                      </a:r>
                      <a:endParaRPr lang="en-GB" sz="1200" b="0" dirty="0">
                        <a:solidFill>
                          <a:srgbClr val="28224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282244"/>
                          </a:solidFill>
                        </a:rPr>
                        <a:t>Overcome resistance, enhance treatment </a:t>
                      </a:r>
                      <a:r>
                        <a:rPr lang="en-GB" sz="1200" b="1" dirty="0">
                          <a:solidFill>
                            <a:srgbClr val="282244"/>
                          </a:solidFill>
                        </a:rPr>
                        <a:t>durability</a:t>
                      </a:r>
                      <a:endParaRPr lang="en-GB" sz="1200" b="1" dirty="0">
                        <a:solidFill>
                          <a:srgbClr val="28224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230529"/>
                  </a:ext>
                </a:extLst>
              </a:tr>
              <a:tr h="350371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282244"/>
                          </a:solidFill>
                        </a:rPr>
                        <a:t>Advanced Antigen Targeting</a:t>
                      </a:r>
                      <a:endParaRPr lang="en-GB" sz="1200" b="0" dirty="0">
                        <a:solidFill>
                          <a:srgbClr val="28224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282244"/>
                          </a:solidFill>
                        </a:rPr>
                        <a:t>Overcome resistance, improve treatment </a:t>
                      </a:r>
                      <a:r>
                        <a:rPr lang="en-GB" sz="1200" b="1" dirty="0">
                          <a:solidFill>
                            <a:srgbClr val="282244"/>
                          </a:solidFill>
                        </a:rPr>
                        <a:t>efficacy</a:t>
                      </a:r>
                      <a:endParaRPr lang="en-GB" sz="1200" b="1" dirty="0">
                        <a:solidFill>
                          <a:srgbClr val="28224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042964"/>
                  </a:ext>
                </a:extLst>
              </a:tr>
              <a:tr h="350371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282244"/>
                          </a:solidFill>
                          <a:effectLst/>
                        </a:rPr>
                        <a:t>Enhanced </a:t>
                      </a:r>
                      <a:r>
                        <a:rPr lang="en-GB" sz="1200" b="1" dirty="0">
                          <a:solidFill>
                            <a:srgbClr val="282244"/>
                          </a:solidFill>
                          <a:effectLst/>
                        </a:rPr>
                        <a:t>Safety</a:t>
                      </a:r>
                      <a:r>
                        <a:rPr lang="en-GB" sz="1200" b="0" dirty="0">
                          <a:solidFill>
                            <a:srgbClr val="282244"/>
                          </a:solidFill>
                          <a:effectLst/>
                        </a:rPr>
                        <a:t> Profile</a:t>
                      </a:r>
                      <a:endParaRPr lang="en-GB" sz="1200" b="0" dirty="0">
                        <a:solidFill>
                          <a:srgbClr val="28224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282244"/>
                          </a:solidFill>
                        </a:rPr>
                        <a:t>Improved </a:t>
                      </a:r>
                      <a:r>
                        <a:rPr lang="en-GB" sz="1200" b="1" dirty="0">
                          <a:solidFill>
                            <a:srgbClr val="282244"/>
                          </a:solidFill>
                        </a:rPr>
                        <a:t>tolerability</a:t>
                      </a:r>
                      <a:r>
                        <a:rPr lang="en-GB" sz="1200" b="0" dirty="0">
                          <a:solidFill>
                            <a:srgbClr val="282244"/>
                          </a:solidFill>
                        </a:rPr>
                        <a:t> for side effects, broaden eligibility</a:t>
                      </a:r>
                      <a:endParaRPr lang="en-GB" sz="1200" b="0" dirty="0">
                        <a:solidFill>
                          <a:srgbClr val="28224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767281"/>
                  </a:ext>
                </a:extLst>
              </a:tr>
              <a:tr h="350371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282244"/>
                          </a:solidFill>
                        </a:rPr>
                        <a:t>Precision </a:t>
                      </a:r>
                      <a:r>
                        <a:rPr lang="en-GB" sz="1200" b="1" dirty="0">
                          <a:solidFill>
                            <a:srgbClr val="282244"/>
                          </a:solidFill>
                        </a:rPr>
                        <a:t>Cost</a:t>
                      </a:r>
                      <a:r>
                        <a:rPr lang="en-GB" sz="1200" b="0" dirty="0">
                          <a:solidFill>
                            <a:srgbClr val="282244"/>
                          </a:solidFill>
                        </a:rPr>
                        <a:t> Reduction</a:t>
                      </a:r>
                      <a:endParaRPr lang="en-GB" sz="1200" b="0" dirty="0">
                        <a:solidFill>
                          <a:srgbClr val="28224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282244"/>
                          </a:solidFill>
                        </a:rPr>
                        <a:t>Decrease economic barrier for </a:t>
                      </a:r>
                      <a:r>
                        <a:rPr lang="en-GB" sz="1200" b="1" dirty="0">
                          <a:solidFill>
                            <a:srgbClr val="282244"/>
                          </a:solidFill>
                        </a:rPr>
                        <a:t>access</a:t>
                      </a:r>
                      <a:endParaRPr lang="en-GB" sz="1200" b="1" dirty="0">
                        <a:solidFill>
                          <a:srgbClr val="28224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657443"/>
                  </a:ext>
                </a:extLst>
              </a:tr>
              <a:tr h="350371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282244"/>
                          </a:solidFill>
                        </a:rPr>
                        <a:t>Expanding </a:t>
                      </a:r>
                      <a:r>
                        <a:rPr lang="en-GB" sz="1200" b="1" dirty="0">
                          <a:solidFill>
                            <a:srgbClr val="282244"/>
                          </a:solidFill>
                        </a:rPr>
                        <a:t>Therapeutic</a:t>
                      </a:r>
                      <a:r>
                        <a:rPr lang="en-GB" sz="1200" b="0" dirty="0">
                          <a:solidFill>
                            <a:srgbClr val="282244"/>
                          </a:solidFill>
                        </a:rPr>
                        <a:t> Applications</a:t>
                      </a:r>
                      <a:endParaRPr lang="en-GB" sz="1200" b="0" dirty="0">
                        <a:solidFill>
                          <a:srgbClr val="28224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282244"/>
                          </a:solidFill>
                        </a:rPr>
                        <a:t>Unmet need for better </a:t>
                      </a:r>
                      <a:r>
                        <a:rPr lang="en-GB" sz="1200" b="1" dirty="0">
                          <a:solidFill>
                            <a:srgbClr val="282244"/>
                          </a:solidFill>
                        </a:rPr>
                        <a:t>solid</a:t>
                      </a:r>
                      <a:r>
                        <a:rPr lang="en-GB" sz="1200" b="0" dirty="0">
                          <a:solidFill>
                            <a:srgbClr val="282244"/>
                          </a:solidFill>
                        </a:rPr>
                        <a:t> </a:t>
                      </a:r>
                      <a:r>
                        <a:rPr lang="en-GB" sz="1200" b="1" dirty="0">
                          <a:solidFill>
                            <a:srgbClr val="282244"/>
                          </a:solidFill>
                        </a:rPr>
                        <a:t>tumour</a:t>
                      </a:r>
                      <a:r>
                        <a:rPr lang="en-GB" sz="1200" b="0" dirty="0">
                          <a:solidFill>
                            <a:srgbClr val="282244"/>
                          </a:solidFill>
                        </a:rPr>
                        <a:t> therapies </a:t>
                      </a:r>
                      <a:endParaRPr lang="en-GB" sz="1200" b="0" dirty="0">
                        <a:solidFill>
                          <a:srgbClr val="28224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567479"/>
                  </a:ext>
                </a:extLst>
              </a:tr>
              <a:tr h="35037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282244"/>
                          </a:solidFill>
                        </a:rPr>
                        <a:t>Allogeneic</a:t>
                      </a:r>
                      <a:r>
                        <a:rPr lang="en-GB" sz="1200" b="0" dirty="0">
                          <a:solidFill>
                            <a:srgbClr val="282244"/>
                          </a:solidFill>
                        </a:rPr>
                        <a:t> Cell Sourcing</a:t>
                      </a:r>
                      <a:endParaRPr lang="en-GB" sz="1200" b="0" dirty="0">
                        <a:solidFill>
                          <a:srgbClr val="28224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282244"/>
                          </a:solidFill>
                        </a:rPr>
                        <a:t>More widely available and off the shelf, increase </a:t>
                      </a:r>
                      <a:r>
                        <a:rPr lang="en-GB" sz="1200" b="1" dirty="0">
                          <a:solidFill>
                            <a:srgbClr val="282244"/>
                          </a:solidFill>
                        </a:rPr>
                        <a:t>accessibility</a:t>
                      </a:r>
                      <a:endParaRPr lang="en-GB" sz="1200" b="1" dirty="0">
                        <a:solidFill>
                          <a:srgbClr val="282244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925297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47FD5E9D-A529-4808-DE3C-000D5B521C68}"/>
              </a:ext>
            </a:extLst>
          </p:cNvPr>
          <p:cNvSpPr/>
          <p:nvPr/>
        </p:nvSpPr>
        <p:spPr>
          <a:xfrm>
            <a:off x="6651800" y="1007044"/>
            <a:ext cx="5113707" cy="369700"/>
          </a:xfrm>
          <a:prstGeom prst="rect">
            <a:avLst/>
          </a:prstGeom>
          <a:solidFill>
            <a:srgbClr val="282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CAR-Ts expected to dominate sales by 2028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288547-081D-FBD5-B4F2-4DC9AF699E36}"/>
              </a:ext>
            </a:extLst>
          </p:cNvPr>
          <p:cNvSpPr txBox="1"/>
          <p:nvPr/>
        </p:nvSpPr>
        <p:spPr>
          <a:xfrm>
            <a:off x="482855" y="1425945"/>
            <a:ext cx="641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Unmet needs exist in the </a:t>
            </a:r>
            <a:r>
              <a:rPr lang="en-GB" sz="1400" b="1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outcomes</a:t>
            </a:r>
            <a:r>
              <a:rPr lang="en-GB" sz="14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en-GB" sz="1400" b="1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experience</a:t>
            </a:r>
            <a:r>
              <a:rPr lang="en-GB" sz="14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of heavily pre-treated patients:</a:t>
            </a:r>
          </a:p>
        </p:txBody>
      </p:sp>
      <p:sp>
        <p:nvSpPr>
          <p:cNvPr id="32" name="Alternative Process 31">
            <a:extLst>
              <a:ext uri="{FF2B5EF4-FFF2-40B4-BE49-F238E27FC236}">
                <a16:creationId xmlns:a16="http://schemas.microsoft.com/office/drawing/2014/main" id="{3389B8B7-027D-BAE8-E419-4287DB0A3D99}"/>
              </a:ext>
            </a:extLst>
          </p:cNvPr>
          <p:cNvSpPr/>
          <p:nvPr/>
        </p:nvSpPr>
        <p:spPr>
          <a:xfrm>
            <a:off x="524935" y="1986176"/>
            <a:ext cx="1032915" cy="862911"/>
          </a:xfrm>
          <a:prstGeom prst="flowChartAlternateProcess">
            <a:avLst/>
          </a:prstGeom>
          <a:solidFill>
            <a:srgbClr val="976F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Better safety profile</a:t>
            </a:r>
          </a:p>
        </p:txBody>
      </p:sp>
      <p:sp>
        <p:nvSpPr>
          <p:cNvPr id="33" name="Alternative Process 32">
            <a:extLst>
              <a:ext uri="{FF2B5EF4-FFF2-40B4-BE49-F238E27FC236}">
                <a16:creationId xmlns:a16="http://schemas.microsoft.com/office/drawing/2014/main" id="{03A4E597-04BD-D82E-9B0B-1DA2741CD073}"/>
              </a:ext>
            </a:extLst>
          </p:cNvPr>
          <p:cNvSpPr/>
          <p:nvPr/>
        </p:nvSpPr>
        <p:spPr>
          <a:xfrm>
            <a:off x="1619140" y="2005239"/>
            <a:ext cx="1256879" cy="862911"/>
          </a:xfrm>
          <a:prstGeom prst="flowChartAlternateProcess">
            <a:avLst/>
          </a:prstGeom>
          <a:solidFill>
            <a:srgbClr val="976F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Convenience</a:t>
            </a:r>
          </a:p>
          <a:p>
            <a:pPr algn="ctr"/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(route of administration)</a:t>
            </a:r>
          </a:p>
        </p:txBody>
      </p:sp>
      <p:sp>
        <p:nvSpPr>
          <p:cNvPr id="34" name="Alternative Process 33">
            <a:extLst>
              <a:ext uri="{FF2B5EF4-FFF2-40B4-BE49-F238E27FC236}">
                <a16:creationId xmlns:a16="http://schemas.microsoft.com/office/drawing/2014/main" id="{FF53F1DE-1CA0-EBEE-C3EC-FACA2C3996FE}"/>
              </a:ext>
            </a:extLst>
          </p:cNvPr>
          <p:cNvSpPr/>
          <p:nvPr/>
        </p:nvSpPr>
        <p:spPr>
          <a:xfrm>
            <a:off x="2937309" y="2005238"/>
            <a:ext cx="1141705" cy="862911"/>
          </a:xfrm>
          <a:prstGeom prst="flowChartAlternateProcess">
            <a:avLst/>
          </a:prstGeom>
          <a:solidFill>
            <a:srgbClr val="976F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Accessibility </a:t>
            </a:r>
          </a:p>
          <a:p>
            <a:pPr algn="ctr"/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(location)</a:t>
            </a:r>
          </a:p>
        </p:txBody>
      </p:sp>
      <p:sp>
        <p:nvSpPr>
          <p:cNvPr id="36" name="Alternative Process 35">
            <a:extLst>
              <a:ext uri="{FF2B5EF4-FFF2-40B4-BE49-F238E27FC236}">
                <a16:creationId xmlns:a16="http://schemas.microsoft.com/office/drawing/2014/main" id="{20A06470-2A05-3A30-8A6D-A3E35EA128F2}"/>
              </a:ext>
            </a:extLst>
          </p:cNvPr>
          <p:cNvSpPr/>
          <p:nvPr/>
        </p:nvSpPr>
        <p:spPr>
          <a:xfrm>
            <a:off x="4145014" y="1981211"/>
            <a:ext cx="1141705" cy="862911"/>
          </a:xfrm>
          <a:prstGeom prst="flowChartAlternateProcess">
            <a:avLst/>
          </a:prstGeom>
          <a:solidFill>
            <a:srgbClr val="976F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Cost-effectiveness</a:t>
            </a:r>
          </a:p>
        </p:txBody>
      </p:sp>
      <p:sp>
        <p:nvSpPr>
          <p:cNvPr id="37" name="Alternative Process 36">
            <a:extLst>
              <a:ext uri="{FF2B5EF4-FFF2-40B4-BE49-F238E27FC236}">
                <a16:creationId xmlns:a16="http://schemas.microsoft.com/office/drawing/2014/main" id="{7286C05D-EB98-AD67-9887-FD878E5690FD}"/>
              </a:ext>
            </a:extLst>
          </p:cNvPr>
          <p:cNvSpPr/>
          <p:nvPr/>
        </p:nvSpPr>
        <p:spPr>
          <a:xfrm>
            <a:off x="5335409" y="1981211"/>
            <a:ext cx="1065809" cy="862911"/>
          </a:xfrm>
          <a:prstGeom prst="flowChartAlternateProcess">
            <a:avLst/>
          </a:prstGeom>
          <a:solidFill>
            <a:srgbClr val="976F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Overcoming resistance mechanisms</a:t>
            </a:r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2170CBBC-5DE5-EE49-B76F-3984EC3EC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6733677"/>
              </p:ext>
            </p:extLst>
          </p:nvPr>
        </p:nvGraphicFramePr>
        <p:xfrm>
          <a:off x="6643732" y="1336418"/>
          <a:ext cx="1834061" cy="134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E7DE95FD-C86C-4817-2CCC-934904EA7E47}"/>
              </a:ext>
            </a:extLst>
          </p:cNvPr>
          <p:cNvSpPr txBox="1"/>
          <p:nvPr/>
        </p:nvSpPr>
        <p:spPr>
          <a:xfrm>
            <a:off x="8204304" y="1481158"/>
            <a:ext cx="3570983" cy="12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Multiple myeloma market size expected to be </a:t>
            </a:r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</a:rPr>
              <a:t>$35 billion by 2028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CAR-Ts expected to dominate sales by 2028, followed by </a:t>
            </a:r>
            <a:r>
              <a:rPr lang="en-GB" sz="1200" dirty="0" err="1">
                <a:latin typeface="Roboto" panose="02000000000000000000" pitchFamily="2" charset="0"/>
                <a:ea typeface="Roboto" panose="02000000000000000000" pitchFamily="2" charset="0"/>
              </a:rPr>
              <a:t>BsAbs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, and then ADCs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4AC7342-1058-5B06-1475-7334C0B85890}"/>
              </a:ext>
            </a:extLst>
          </p:cNvPr>
          <p:cNvSpPr/>
          <p:nvPr/>
        </p:nvSpPr>
        <p:spPr>
          <a:xfrm>
            <a:off x="8757841" y="2642975"/>
            <a:ext cx="191642" cy="14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A525C82-B1A6-F2D2-145B-A73B69A35528}"/>
              </a:ext>
            </a:extLst>
          </p:cNvPr>
          <p:cNvSpPr/>
          <p:nvPr/>
        </p:nvSpPr>
        <p:spPr>
          <a:xfrm>
            <a:off x="8889324" y="2590329"/>
            <a:ext cx="593777" cy="248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CAR-Ts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F0D1AE2-6496-DC0E-71AC-EF1ED57B5C05}"/>
              </a:ext>
            </a:extLst>
          </p:cNvPr>
          <p:cNvSpPr/>
          <p:nvPr/>
        </p:nvSpPr>
        <p:spPr>
          <a:xfrm>
            <a:off x="9594748" y="2607061"/>
            <a:ext cx="2062984" cy="229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 err="1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BsAbs</a:t>
            </a:r>
            <a:endParaRPr lang="en-GB" sz="900" dirty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B1F6CFF-778C-E193-D1A5-FB96076F8D71}"/>
              </a:ext>
            </a:extLst>
          </p:cNvPr>
          <p:cNvSpPr/>
          <p:nvPr/>
        </p:nvSpPr>
        <p:spPr>
          <a:xfrm>
            <a:off x="9437995" y="2645863"/>
            <a:ext cx="191642" cy="144000"/>
          </a:xfrm>
          <a:prstGeom prst="rect">
            <a:avLst/>
          </a:prstGeom>
          <a:solidFill>
            <a:schemeClr val="accent5">
              <a:alpha val="5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CA05841-2511-0E86-82B3-18039B716A6E}"/>
              </a:ext>
            </a:extLst>
          </p:cNvPr>
          <p:cNvSpPr/>
          <p:nvPr/>
        </p:nvSpPr>
        <p:spPr>
          <a:xfrm>
            <a:off x="10153403" y="2635141"/>
            <a:ext cx="191642" cy="144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B566D89-7F5E-852F-38C5-A2D157EE0859}"/>
              </a:ext>
            </a:extLst>
          </p:cNvPr>
          <p:cNvSpPr/>
          <p:nvPr/>
        </p:nvSpPr>
        <p:spPr>
          <a:xfrm>
            <a:off x="10341579" y="2615013"/>
            <a:ext cx="2062984" cy="229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ADCs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6400724-7FB9-1C11-AE49-C18A4D1A4934}"/>
              </a:ext>
            </a:extLst>
          </p:cNvPr>
          <p:cNvSpPr txBox="1"/>
          <p:nvPr/>
        </p:nvSpPr>
        <p:spPr>
          <a:xfrm>
            <a:off x="6418727" y="2613559"/>
            <a:ext cx="2290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i="1" dirty="0">
                <a:latin typeface="Roboto" panose="02000000000000000000" pitchFamily="2" charset="0"/>
                <a:ea typeface="Roboto" panose="02000000000000000000" pitchFamily="2" charset="0"/>
              </a:rPr>
              <a:t>Fig. 2: Global sales by modality in 2028</a:t>
            </a:r>
          </a:p>
          <a:p>
            <a:pPr algn="ctr"/>
            <a:r>
              <a:rPr lang="en-GB" sz="800" i="1" dirty="0">
                <a:latin typeface="Roboto" panose="02000000000000000000" pitchFamily="2" charset="0"/>
                <a:ea typeface="Roboto" panose="02000000000000000000" pitchFamily="2" charset="0"/>
              </a:rPr>
              <a:t>Source: Evaluate Pharma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338E33-DA6B-856F-1273-64A9BB1E7A63}"/>
              </a:ext>
            </a:extLst>
          </p:cNvPr>
          <p:cNvCxnSpPr>
            <a:cxnSpLocks/>
          </p:cNvCxnSpPr>
          <p:nvPr/>
        </p:nvCxnSpPr>
        <p:spPr>
          <a:xfrm>
            <a:off x="482855" y="696737"/>
            <a:ext cx="11252794" cy="0"/>
          </a:xfrm>
          <a:prstGeom prst="line">
            <a:avLst/>
          </a:prstGeom>
          <a:ln>
            <a:solidFill>
              <a:srgbClr val="976FC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8013542-A999-C722-5B8F-ED44D2BFE947}"/>
              </a:ext>
            </a:extLst>
          </p:cNvPr>
          <p:cNvSpPr txBox="1">
            <a:spLocks noChangeArrowheads="1"/>
          </p:cNvSpPr>
          <p:nvPr/>
        </p:nvSpPr>
        <p:spPr>
          <a:xfrm>
            <a:off x="364428" y="225844"/>
            <a:ext cx="11344758" cy="451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8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Conclusions and Recommendations</a:t>
            </a:r>
            <a:endParaRPr lang="en-US" altLang="en-US" sz="2800" dirty="0">
              <a:solidFill>
                <a:srgbClr val="282244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1" name="Alternative Process 30">
            <a:extLst>
              <a:ext uri="{FF2B5EF4-FFF2-40B4-BE49-F238E27FC236}">
                <a16:creationId xmlns:a16="http://schemas.microsoft.com/office/drawing/2014/main" id="{4DF2F54A-3DDA-74C8-82FC-9844474B9347}"/>
              </a:ext>
            </a:extLst>
          </p:cNvPr>
          <p:cNvSpPr/>
          <p:nvPr/>
        </p:nvSpPr>
        <p:spPr>
          <a:xfrm>
            <a:off x="7462181" y="3511950"/>
            <a:ext cx="2493940" cy="369698"/>
          </a:xfrm>
          <a:prstGeom prst="flowChartAlternateProcess">
            <a:avLst/>
          </a:prstGeom>
          <a:solidFill>
            <a:srgbClr val="976FC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43884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0EAF8-0E20-509D-1E35-2AED476D0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F6135AD-9B3F-3FE5-320D-4B2D30A3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3767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12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[1] </a:t>
            </a:r>
            <a:r>
              <a:rPr lang="en-GB" sz="1200" dirty="0">
                <a:effectLst/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https://pmc.ncbi.nlm.nih.gov/articles/PMC10225594/</a:t>
            </a:r>
            <a:endParaRPr lang="en-GB" sz="12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en-GB" sz="12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[2] </a:t>
            </a:r>
            <a:r>
              <a:rPr lang="en-GB" sz="1200" dirty="0">
                <a:effectLst/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https://www.sciencedirect.com/science/article/pii/S000649712409373</a:t>
            </a:r>
            <a:endParaRPr lang="en-GB" sz="12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en-GB" sz="12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[3] </a:t>
            </a:r>
            <a:r>
              <a:rPr lang="en-GB" sz="1200" dirty="0">
                <a:effectLst/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https://pubmed.ncbi.nlm.nih.gov/33708205/</a:t>
            </a:r>
            <a:endParaRPr lang="en-GB" sz="12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en-GB" sz="12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[4] </a:t>
            </a:r>
            <a:r>
              <a:rPr lang="en-GB" sz="1200" dirty="0">
                <a:effectLst/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https://www.nature.com/articles/s41408-022-00629-1</a:t>
            </a:r>
            <a:endParaRPr lang="en-GB" sz="12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en-GB" sz="12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[5] </a:t>
            </a:r>
            <a:r>
              <a:rPr lang="en-GB" sz="1200" dirty="0">
                <a:effectLst/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https://aacrjournals.org/cancerdiscovery/article/8/8/958/10154/Clinical-and-Biological-Correlates-o</a:t>
            </a:r>
            <a:endParaRPr lang="en-GB" sz="12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en-GB" sz="12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[6] </a:t>
            </a:r>
            <a:r>
              <a:rPr lang="en-GB" sz="1200" dirty="0">
                <a:effectLst/>
                <a:latin typeface="Roboto" panose="02000000000000000000" pitchFamily="2" charset="0"/>
                <a:ea typeface="Roboto" panose="02000000000000000000" pitchFamily="2" charset="0"/>
                <a:hlinkClick r:id="rId7"/>
              </a:rPr>
              <a:t>https://pmc.ncbi.nlm.nih.gov/articles/PMC10786140/</a:t>
            </a:r>
            <a:endParaRPr lang="en-GB" sz="12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en-GB" sz="12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[7] </a:t>
            </a:r>
            <a:r>
              <a:rPr lang="en-GB" sz="1200" dirty="0">
                <a:effectLst/>
                <a:latin typeface="Roboto" panose="02000000000000000000" pitchFamily="2" charset="0"/>
                <a:ea typeface="Roboto" panose="02000000000000000000" pitchFamily="2" charset="0"/>
                <a:hlinkClick r:id="rId8"/>
              </a:rPr>
              <a:t>https://cancerci.biomedcentral.com/articles/10.1186/s12935-024-03315-3</a:t>
            </a:r>
            <a:endParaRPr lang="en-GB" sz="12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en-GB" sz="12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[8] </a:t>
            </a:r>
            <a:r>
              <a:rPr lang="en-GB" sz="1200" dirty="0">
                <a:effectLst/>
                <a:latin typeface="Roboto" panose="02000000000000000000" pitchFamily="2" charset="0"/>
                <a:ea typeface="Roboto" panose="02000000000000000000" pitchFamily="2" charset="0"/>
                <a:hlinkClick r:id="rId9"/>
              </a:rPr>
              <a:t>https://www.frontiersin.org/journals/molecular-medicine/articles/10.3389/fmmed.2024.1310002/ful</a:t>
            </a:r>
            <a:endParaRPr lang="en-GB" sz="12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en-GB" sz="12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[9] </a:t>
            </a:r>
            <a:r>
              <a:rPr lang="en-GB" sz="1200" dirty="0">
                <a:effectLst/>
                <a:latin typeface="Roboto" panose="02000000000000000000" pitchFamily="2" charset="0"/>
                <a:ea typeface="Roboto" panose="02000000000000000000" pitchFamily="2" charset="0"/>
                <a:hlinkClick r:id="rId10"/>
              </a:rPr>
              <a:t>https://pmc.ncbi.nlm.nih.gov/articles/PMC9043864/</a:t>
            </a:r>
            <a:endParaRPr lang="en-GB" sz="12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en-GB" sz="12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[10] </a:t>
            </a:r>
            <a:r>
              <a:rPr lang="en-GB" sz="1200" dirty="0">
                <a:effectLst/>
                <a:latin typeface="Roboto" panose="02000000000000000000" pitchFamily="2" charset="0"/>
                <a:ea typeface="Roboto" panose="02000000000000000000" pitchFamily="2" charset="0"/>
                <a:hlinkClick r:id="rId8"/>
              </a:rPr>
              <a:t>https://cancerci.biomedcentral.com/articles/10.1186/s12935-024-03315-3</a:t>
            </a:r>
            <a:endParaRPr lang="en-GB" sz="12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[11] 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hlinkClick r:id="rId11"/>
              </a:rPr>
              <a:t>https://www.aucatzylhcp.com/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[12] 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hlinkClick r:id="rId12"/>
              </a:rPr>
              <a:t>https://kyvernatx.com/platform-pipeline/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</a:rPr>
              <a:t>[13] </a:t>
            </a:r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hlinkClick r:id="rId13"/>
              </a:rPr>
              <a:t>https://allogene.com/</a:t>
            </a: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</a:pP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</a:pPr>
            <a:endParaRPr lang="en-GB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</a:pPr>
            <a:endParaRPr lang="en-US" sz="1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130EB79-CF3B-6990-5490-F3FECF845EE9}"/>
              </a:ext>
            </a:extLst>
          </p:cNvPr>
          <p:cNvCxnSpPr>
            <a:cxnSpLocks/>
          </p:cNvCxnSpPr>
          <p:nvPr/>
        </p:nvCxnSpPr>
        <p:spPr>
          <a:xfrm>
            <a:off x="482855" y="696737"/>
            <a:ext cx="11252794" cy="0"/>
          </a:xfrm>
          <a:prstGeom prst="line">
            <a:avLst/>
          </a:prstGeom>
          <a:ln>
            <a:solidFill>
              <a:srgbClr val="976FC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F154825E-A06B-60B2-0E78-1E9D3BD04F67}"/>
              </a:ext>
            </a:extLst>
          </p:cNvPr>
          <p:cNvSpPr txBox="1">
            <a:spLocks noChangeArrowheads="1"/>
          </p:cNvSpPr>
          <p:nvPr/>
        </p:nvSpPr>
        <p:spPr>
          <a:xfrm>
            <a:off x="364428" y="225844"/>
            <a:ext cx="11344758" cy="451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2800" dirty="0">
                <a:solidFill>
                  <a:srgbClr val="282244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References</a:t>
            </a:r>
            <a:endParaRPr lang="en-US" altLang="en-US" sz="2800" dirty="0">
              <a:solidFill>
                <a:srgbClr val="282244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04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7406</TotalTime>
  <Words>3473</Words>
  <Application>Microsoft Macintosh PowerPoint</Application>
  <PresentationFormat>Widescreen</PresentationFormat>
  <Paragraphs>479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__fkGroteskNeue_598ab8</vt:lpstr>
      <vt:lpstr>.AppleSystemUIFont</vt:lpstr>
      <vt:lpstr>fkGroteskNeue</vt:lpstr>
      <vt:lpstr>Google Sans</vt:lpstr>
      <vt:lpstr>Aptos</vt:lpstr>
      <vt:lpstr>Aptos Display</vt:lpstr>
      <vt:lpstr>Arial</vt:lpstr>
      <vt:lpstr>Helvetica Neue</vt:lpstr>
      <vt:lpstr>Menlo</vt:lpstr>
      <vt:lpstr>Roboto</vt:lpstr>
      <vt:lpstr>Office Theme</vt:lpstr>
      <vt:lpstr>Worksheet</vt:lpstr>
      <vt:lpstr>CAR T-Cell Therapy  Challenges in Developing and Commercialising CAR T-Cell Therapies: Key Industry Players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 R</dc:creator>
  <cp:lastModifiedBy>Issy Rahim</cp:lastModifiedBy>
  <cp:revision>51</cp:revision>
  <dcterms:created xsi:type="dcterms:W3CDTF">2025-01-25T12:54:58Z</dcterms:created>
  <dcterms:modified xsi:type="dcterms:W3CDTF">2025-06-14T08:51:05Z</dcterms:modified>
</cp:coreProperties>
</file>